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2_0.xml" ContentType="application/vnd.ms-powerpoint.comments+xml"/>
  <Override PartName="/ppt/comments/modernComment_109_0.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0"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278862-F75A-D11C-7C25-724D76A435D2}" name="Joepie Joubert" initials="JJ" userId="S::JJOUBERT@capetown.gov.za::e81cfde5-6e3c-4e3f-815d-86ace77fd491" providerId="AD"/>
  <p188:author id="{98E44B8B-BFFB-8463-39FF-FFE8932D49CA}" name="David John Michael Steyn" initials="DM" userId="S::DMICHAELST@capetown.gov.za::e71456bf-66a8-4e5a-8369-f23b00363650" providerId="AD"/>
  <p188:author id="{2EDAF0EB-F7C3-23D4-DC43-10B247E54B90}" name="Marsha Van der Poel" initials="MV" userId="S::MVANDERPOE@capetown.gov.za::56fff537-73a8-45ed-9adf-1e4fd65d9a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3.xml"/></Relationships>
</file>

<file path=ppt/comments/modernComment_102_0.xml><?xml version="1.0" encoding="utf-8"?>
<p188:cmLst xmlns:a="http://schemas.openxmlformats.org/drawingml/2006/main" xmlns:r="http://schemas.openxmlformats.org/officeDocument/2006/relationships" xmlns:p188="http://schemas.microsoft.com/office/powerpoint/2018/8/main">
  <p188:cm id="{BFF550AC-0492-403F-A2CF-26F0CAEC08A4}" authorId="{46278862-F75A-D11C-7C25-724D76A435D2}" status="resolved" created="2025-11-26T06:50:54.925" complete="100000">
    <pc:sldMkLst xmlns:pc="http://schemas.microsoft.com/office/powerpoint/2013/main/command">
      <pc:docMk/>
      <pc:sldMk cId="0" sldId="258"/>
    </pc:sldMkLst>
    <p188:replyLst>
      <p188:reply id="{9C3DBC1E-367C-4EB0-B75B-07C6EFAF02E6}" authorId="{98E44B8B-BFFB-8463-39FF-FFE8932D49CA}" created="2025-11-27T12:50:47.590">
        <p188:txBody>
          <a:bodyPr/>
          <a:lstStyle/>
          <a:p>
            <a:r>
              <a:rPr lang="en-ZA"/>
              <a:t>Made the change</a:t>
            </a:r>
          </a:p>
        </p188:txBody>
      </p188:reply>
    </p188:replyLst>
    <p188:txBody>
      <a:bodyPr/>
      <a:lstStyle/>
      <a:p>
        <a:r>
          <a:rPr lang="en-ZA"/>
          <a:t>Do not use the term “Top up”. The By-law refers to enhanced and supplementary municipal services.  </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894FC441-03DC-4C08-8246-A14338A83A56}" authorId="{46278862-F75A-D11C-7C25-724D76A435D2}" status="resolved" created="2025-11-26T06:57:10.512" complete="100000">
    <ac:deMkLst xmlns:ac="http://schemas.microsoft.com/office/drawing/2013/main/command">
      <pc:docMk xmlns:pc="http://schemas.microsoft.com/office/powerpoint/2013/main/command"/>
      <pc:sldMk xmlns:pc="http://schemas.microsoft.com/office/powerpoint/2013/main/command" cId="0" sldId="265"/>
      <ac:spMk id="224" creationId="{00000000-0000-0000-0000-000000000000}"/>
    </ac:deMkLst>
    <p188:replyLst>
      <p188:reply id="{941787A9-5B3D-4576-B139-6071F3EB480E}" authorId="{98E44B8B-BFFB-8463-39FF-FFE8932D49CA}" created="2025-11-27T12:51:49.428">
        <p188:txBody>
          <a:bodyPr/>
          <a:lstStyle/>
          <a:p>
            <a:r>
              <a:rPr lang="en-ZA"/>
              <a:t>Added a brief new explanantion</a:t>
            </a:r>
          </a:p>
        </p188:txBody>
      </p188:reply>
    </p188:replyLst>
    <p188:txBody>
      <a:bodyPr/>
      <a:lstStyle/>
      <a:p>
        <a:r>
          <a:rPr lang="en-ZA"/>
          <a:t>Statement is not correct. 
When the new GV becomes available the additional rate will be adjusted proportionally based on the changes between the current valuation roll and the new General Valuation Roll. This ensures that only the amount required to meet the approved budget is collected.
As a result, the financial impact for most property owners will be reasonably close to what was presented. However, individual property owners may experience greater or lesser changes depending on their specific property valuations.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en-ZA" sz="4400" b="0" u="none" strike="noStrike">
                <a:solidFill>
                  <a:srgbClr val="000000"/>
                </a:solidFill>
                <a:effectLst/>
                <a:uFillTx/>
                <a:latin typeface="Arial"/>
              </a:rPr>
              <a:t>Click to move the slide</a:t>
            </a:r>
          </a:p>
        </p:txBody>
      </p:sp>
      <p:sp>
        <p:nvSpPr>
          <p:cNvPr id="18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buNone/>
            </a:pPr>
            <a:r>
              <a:rPr lang="en-ZA" sz="2000" b="0" u="none" strike="noStrike">
                <a:solidFill>
                  <a:srgbClr val="000000"/>
                </a:solidFill>
                <a:effectLst/>
                <a:uFillTx/>
                <a:latin typeface="Arial"/>
              </a:rPr>
              <a:t>Click to edit the notes format</a:t>
            </a:r>
          </a:p>
        </p:txBody>
      </p:sp>
      <p:sp>
        <p:nvSpPr>
          <p:cNvPr id="18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ZA" sz="1400" b="0" u="none" strike="noStrike">
                <a:solidFill>
                  <a:srgbClr val="000000"/>
                </a:solidFill>
                <a:effectLst/>
                <a:uFillTx/>
                <a:latin typeface="Times New Roman"/>
              </a:rPr>
              <a:t>&lt;header&gt;</a:t>
            </a:r>
          </a:p>
        </p:txBody>
      </p:sp>
      <p:sp>
        <p:nvSpPr>
          <p:cNvPr id="182" name="PlaceHolder 4"/>
          <p:cNvSpPr>
            <a:spLocks noGrp="1"/>
          </p:cNvSpPr>
          <p:nvPr>
            <p:ph type="dt" idx="88"/>
          </p:nvPr>
        </p:nvSpPr>
        <p:spPr>
          <a:xfrm>
            <a:off x="4278960" y="0"/>
            <a:ext cx="3280680" cy="534240"/>
          </a:xfrm>
          <a:prstGeom prst="rect">
            <a:avLst/>
          </a:prstGeom>
          <a:noFill/>
          <a:ln w="0">
            <a:noFill/>
          </a:ln>
        </p:spPr>
        <p:txBody>
          <a:bodyPr lIns="0" tIns="0" rIns="0" bIns="0" anchor="t">
            <a:noAutofit/>
          </a:bodyPr>
          <a:lstStyle>
            <a:lvl1pPr indent="0" algn="r">
              <a:buNone/>
              <a:defRPr lang="en-ZA" sz="1400" b="0" u="none" strike="noStrike">
                <a:solidFill>
                  <a:srgbClr val="000000"/>
                </a:solidFill>
                <a:effectLst/>
                <a:uFillTx/>
                <a:latin typeface="Times New Roman"/>
              </a:defRPr>
            </a:lvl1pPr>
          </a:lstStyle>
          <a:p>
            <a:pPr indent="0" algn="r">
              <a:buNone/>
            </a:pPr>
            <a:r>
              <a:rPr lang="en-ZA" sz="1400" b="0" u="none" strike="noStrike">
                <a:solidFill>
                  <a:srgbClr val="000000"/>
                </a:solidFill>
                <a:effectLst/>
                <a:uFillTx/>
                <a:latin typeface="Times New Roman"/>
              </a:rPr>
              <a:t>&lt;date/time&gt;</a:t>
            </a:r>
          </a:p>
        </p:txBody>
      </p:sp>
      <p:sp>
        <p:nvSpPr>
          <p:cNvPr id="183" name="PlaceHolder 5"/>
          <p:cNvSpPr>
            <a:spLocks noGrp="1"/>
          </p:cNvSpPr>
          <p:nvPr>
            <p:ph type="ftr" idx="89"/>
          </p:nvPr>
        </p:nvSpPr>
        <p:spPr>
          <a:xfrm>
            <a:off x="0" y="10157400"/>
            <a:ext cx="3280680" cy="534240"/>
          </a:xfrm>
          <a:prstGeom prst="rect">
            <a:avLst/>
          </a:prstGeom>
          <a:noFill/>
          <a:ln w="0">
            <a:noFill/>
          </a:ln>
        </p:spPr>
        <p:txBody>
          <a:bodyPr lIns="0" tIns="0" rIns="0" bIns="0" anchor="b">
            <a:noAutofit/>
          </a:bodyPr>
          <a:lstStyle>
            <a:lvl1pPr indent="0">
              <a:buNone/>
              <a:defRPr lang="en-ZA" sz="1400" b="0" u="none" strike="noStrike">
                <a:solidFill>
                  <a:srgbClr val="000000"/>
                </a:solidFill>
                <a:effectLst/>
                <a:uFillTx/>
                <a:latin typeface="Times New Roman"/>
              </a:defRPr>
            </a:lvl1pPr>
          </a:lstStyle>
          <a:p>
            <a:pPr indent="0">
              <a:buNone/>
            </a:pPr>
            <a:r>
              <a:rPr lang="en-ZA" sz="1400" b="0" u="none" strike="noStrike">
                <a:solidFill>
                  <a:srgbClr val="000000"/>
                </a:solidFill>
                <a:effectLst/>
                <a:uFillTx/>
                <a:latin typeface="Times New Roman"/>
              </a:rPr>
              <a:t>&lt;footer&gt;</a:t>
            </a:r>
          </a:p>
        </p:txBody>
      </p:sp>
      <p:sp>
        <p:nvSpPr>
          <p:cNvPr id="184" name="PlaceHolder 6"/>
          <p:cNvSpPr>
            <a:spLocks noGrp="1"/>
          </p:cNvSpPr>
          <p:nvPr>
            <p:ph type="sldNum" idx="90"/>
          </p:nvPr>
        </p:nvSpPr>
        <p:spPr>
          <a:xfrm>
            <a:off x="4278960" y="10157400"/>
            <a:ext cx="3280680" cy="534240"/>
          </a:xfrm>
          <a:prstGeom prst="rect">
            <a:avLst/>
          </a:prstGeom>
          <a:noFill/>
          <a:ln w="0">
            <a:noFill/>
          </a:ln>
        </p:spPr>
        <p:txBody>
          <a:bodyPr lIns="0" tIns="0" rIns="0" bIns="0" anchor="b">
            <a:noAutofit/>
          </a:bodyPr>
          <a:lstStyle>
            <a:lvl1pPr indent="0" algn="r">
              <a:buNone/>
              <a:defRPr lang="en-ZA" sz="1400" b="0" u="none" strike="noStrike">
                <a:solidFill>
                  <a:srgbClr val="000000"/>
                </a:solidFill>
                <a:effectLst/>
                <a:uFillTx/>
                <a:latin typeface="Times New Roman"/>
              </a:defRPr>
            </a:lvl1pPr>
          </a:lstStyle>
          <a:p>
            <a:pPr indent="0" algn="r">
              <a:buNone/>
            </a:pPr>
            <a:fld id="{8C277C20-B920-4213-B733-1B065250B213}" type="slidenum">
              <a:rPr lang="en-ZA" sz="1400" b="0" u="none" strike="noStrike">
                <a:solidFill>
                  <a:srgbClr val="000000"/>
                </a:solidFill>
                <a:effectLst/>
                <a:uFillTx/>
                <a:latin typeface="Times New Roman"/>
              </a:rPr>
              <a:t>‹#›</a:t>
            </a:fld>
            <a:endParaRPr lang="en-ZA" sz="1400" b="0" u="none" strike="noStrik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8975" y="1143000"/>
            <a:ext cx="5470525" cy="3076575"/>
          </a:xfrm>
          <a:prstGeom prst="rect">
            <a:avLst/>
          </a:prstGeom>
          <a:ln w="0">
            <a:noFill/>
          </a:ln>
        </p:spPr>
      </p:sp>
      <p:sp>
        <p:nvSpPr>
          <p:cNvPr id="294" name="PlaceHolder 2"/>
          <p:cNvSpPr>
            <a:spLocks noGrp="1"/>
          </p:cNvSpPr>
          <p:nvPr>
            <p:ph type="body"/>
          </p:nvPr>
        </p:nvSpPr>
        <p:spPr>
          <a:xfrm>
            <a:off x="685800" y="4400640"/>
            <a:ext cx="5476680" cy="3590640"/>
          </a:xfrm>
          <a:prstGeom prst="rect">
            <a:avLst/>
          </a:prstGeom>
          <a:noFill/>
          <a:ln w="0">
            <a:noFill/>
          </a:ln>
        </p:spPr>
        <p:txBody>
          <a:bodyPr lIns="91440" tIns="45720" rIns="91440" bIns="45720" anchor="t">
            <a:noAutofit/>
          </a:bodyPr>
          <a:lstStyle/>
          <a:p>
            <a:pPr indent="0">
              <a:buNone/>
            </a:pPr>
            <a:endParaRPr lang="en-ZA" sz="1800" b="0" u="none" strike="noStrike">
              <a:solidFill>
                <a:srgbClr val="000000"/>
              </a:solidFill>
              <a:effectLst/>
              <a:uFillTx/>
              <a:latin typeface="Arial"/>
            </a:endParaRPr>
          </a:p>
        </p:txBody>
      </p:sp>
      <p:sp>
        <p:nvSpPr>
          <p:cNvPr id="295" name="PlaceHolder 3"/>
          <p:cNvSpPr>
            <a:spLocks noGrp="1"/>
          </p:cNvSpPr>
          <p:nvPr>
            <p:ph type="sldNum" idx="91"/>
          </p:nvPr>
        </p:nvSpPr>
        <p:spPr>
          <a:xfrm>
            <a:off x="3884760" y="8685360"/>
            <a:ext cx="2962080" cy="4489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ZA" sz="1200" b="0" u="none" strike="noStrike">
                <a:solidFill>
                  <a:srgbClr val="000000"/>
                </a:solidFill>
                <a:effectLst/>
                <a:uFillTx/>
                <a:latin typeface="Times New Roman"/>
              </a:defRPr>
            </a:lvl1pPr>
          </a:lstStyle>
          <a:p>
            <a:pPr indent="0" algn="r">
              <a:lnSpc>
                <a:spcPct val="100000"/>
              </a:lnSpc>
              <a:buNone/>
              <a:tabLst>
                <a:tab pos="0" algn="l"/>
              </a:tabLst>
            </a:pPr>
            <a:fld id="{3AD19214-6D54-40A3-8003-22CE9D04BF67}" type="slidenum">
              <a:rPr lang="en-ZA" sz="1200" b="0" u="none" strike="noStrike">
                <a:solidFill>
                  <a:srgbClr val="000000"/>
                </a:solidFill>
                <a:effectLst/>
                <a:uFillTx/>
                <a:latin typeface="Times New Roman"/>
              </a:rPr>
              <a:t>1</a:t>
            </a:fld>
            <a:endParaRPr lang="en-ZA" sz="1200" b="0" u="none" strike="noStrike">
              <a:solidFill>
                <a:srgbClr val="000000"/>
              </a:solidFill>
              <a:effectLst/>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8975" y="1143000"/>
            <a:ext cx="5470525" cy="3076575"/>
          </a:xfrm>
          <a:prstGeom prst="rect">
            <a:avLst/>
          </a:prstGeom>
          <a:ln w="0">
            <a:noFill/>
          </a:ln>
        </p:spPr>
      </p:sp>
      <p:sp>
        <p:nvSpPr>
          <p:cNvPr id="297" name="PlaceHolder 2"/>
          <p:cNvSpPr>
            <a:spLocks noGrp="1"/>
          </p:cNvSpPr>
          <p:nvPr>
            <p:ph type="body"/>
          </p:nvPr>
        </p:nvSpPr>
        <p:spPr>
          <a:xfrm>
            <a:off x="685800" y="4400640"/>
            <a:ext cx="5476680" cy="3590640"/>
          </a:xfrm>
          <a:prstGeom prst="rect">
            <a:avLst/>
          </a:prstGeom>
          <a:noFill/>
          <a:ln w="0">
            <a:noFill/>
          </a:ln>
        </p:spPr>
        <p:txBody>
          <a:bodyPr lIns="91440" tIns="45720" rIns="91440" bIns="45720" anchor="t">
            <a:noAutofit/>
          </a:bodyPr>
          <a:lstStyle/>
          <a:p>
            <a:pPr indent="0">
              <a:buNone/>
            </a:pPr>
            <a:endParaRPr lang="en-ZA" sz="1800" b="0" u="none" strike="noStrike">
              <a:solidFill>
                <a:srgbClr val="000000"/>
              </a:solidFill>
              <a:effectLst/>
              <a:uFillTx/>
              <a:latin typeface="Arial"/>
            </a:endParaRPr>
          </a:p>
        </p:txBody>
      </p:sp>
      <p:sp>
        <p:nvSpPr>
          <p:cNvPr id="298" name="PlaceHolder 3"/>
          <p:cNvSpPr>
            <a:spLocks noGrp="1"/>
          </p:cNvSpPr>
          <p:nvPr>
            <p:ph type="sldNum" idx="92"/>
          </p:nvPr>
        </p:nvSpPr>
        <p:spPr>
          <a:xfrm>
            <a:off x="3884760" y="8685360"/>
            <a:ext cx="2962080" cy="4489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ZA" sz="1200" b="0" u="none" strike="noStrike">
                <a:solidFill>
                  <a:srgbClr val="000000"/>
                </a:solidFill>
                <a:effectLst/>
                <a:uFillTx/>
                <a:latin typeface="Times New Roman"/>
              </a:defRPr>
            </a:lvl1pPr>
          </a:lstStyle>
          <a:p>
            <a:pPr indent="0" algn="r">
              <a:lnSpc>
                <a:spcPct val="100000"/>
              </a:lnSpc>
              <a:buNone/>
              <a:tabLst>
                <a:tab pos="0" algn="l"/>
              </a:tabLst>
            </a:pPr>
            <a:fld id="{0EAC44DE-D468-4B8D-A2CE-4753907408F8}" type="slidenum">
              <a:rPr lang="en-ZA" sz="1200" b="0" u="none" strike="noStrike">
                <a:solidFill>
                  <a:srgbClr val="000000"/>
                </a:solidFill>
                <a:effectLst/>
                <a:uFillTx/>
                <a:latin typeface="Times New Roman"/>
              </a:rPr>
              <a:t>23</a:t>
            </a:fld>
            <a:endParaRPr lang="en-ZA" sz="12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efault 6">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317880"/>
            <a:ext cx="8220600" cy="625320"/>
          </a:xfrm>
          <a:prstGeom prst="rect">
            <a:avLst/>
          </a:prstGeom>
          <a:noFill/>
          <a:ln w="0">
            <a:noFill/>
          </a:ln>
        </p:spPr>
        <p:txBody>
          <a:bodyPr lIns="0" tIns="0" rIns="0" bIns="0" anchor="ctr">
            <a:spAutoFit/>
          </a:bodyPr>
          <a:lstStyle/>
          <a:p>
            <a:pPr indent="0" algn="ctr">
              <a:buNone/>
            </a:pPr>
            <a:endParaRPr lang="en-ZA" sz="4400" b="0" u="none" strike="noStrike">
              <a:solidFill>
                <a:srgbClr val="000000"/>
              </a:solidFill>
              <a:effectLst/>
              <a:uFillTx/>
              <a:latin typeface="Arial"/>
            </a:endParaRPr>
          </a:p>
        </p:txBody>
      </p:sp>
      <p:sp>
        <p:nvSpPr>
          <p:cNvPr id="6" name="PlaceHolder 2"/>
          <p:cNvSpPr>
            <a:spLocks noGrp="1"/>
          </p:cNvSpPr>
          <p:nvPr>
            <p:ph/>
          </p:nvPr>
        </p:nvSpPr>
        <p:spPr>
          <a:xfrm>
            <a:off x="457200" y="1203480"/>
            <a:ext cx="8220600" cy="2974320"/>
          </a:xfrm>
          <a:prstGeom prst="rect">
            <a:avLst/>
          </a:prstGeom>
          <a:noFill/>
          <a:ln w="0">
            <a:noFill/>
          </a:ln>
        </p:spPr>
        <p:txBody>
          <a:bodyPr lIns="0" tIns="0" rIns="0" bIns="0" anchor="t">
            <a:normAutofit/>
          </a:bodyPr>
          <a:lstStyle/>
          <a:p>
            <a:pPr indent="0">
              <a:spcBef>
                <a:spcPts val="1417"/>
              </a:spcBef>
              <a:buNone/>
            </a:pPr>
            <a:endParaRPr lang="en-ZA" sz="3200" b="0" u="none" strike="noStrike">
              <a:solidFill>
                <a:srgbClr val="000000"/>
              </a:solidFill>
              <a:effectLst/>
              <a:uFillTx/>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F2A38A32-4D0B-4531-BD38-0382CA945F10}"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Default 17">
    <p:bg>
      <p:bgPr>
        <a:solidFill>
          <a:srgbClr val="E8E8E8"/>
        </a:solidFill>
        <a:effectLst/>
      </p:bgPr>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49320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60"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61" name="PlaceHolder 3"/>
          <p:cNvSpPr>
            <a:spLocks noGrp="1"/>
          </p:cNvSpPr>
          <p:nvPr>
            <p:ph type="ftr" idx="76"/>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62" name="PlaceHolder 4"/>
          <p:cNvSpPr>
            <a:spLocks noGrp="1"/>
          </p:cNvSpPr>
          <p:nvPr>
            <p:ph type="sldNum" idx="77"/>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5DB95DBB-BE25-428C-91AF-99F96E06727B}"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63" name="PlaceHolder 5"/>
          <p:cNvSpPr>
            <a:spLocks noGrp="1"/>
          </p:cNvSpPr>
          <p:nvPr>
            <p:ph type="dt" idx="78"/>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Default 18">
    <p:bg>
      <p:bgPr>
        <a:solidFill>
          <a:srgbClr val="E8E8E8"/>
        </a:solid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49320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65"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66" name="PlaceHolder 3"/>
          <p:cNvSpPr>
            <a:spLocks noGrp="1"/>
          </p:cNvSpPr>
          <p:nvPr>
            <p:ph type="ftr" idx="79"/>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67" name="PlaceHolder 4"/>
          <p:cNvSpPr>
            <a:spLocks noGrp="1"/>
          </p:cNvSpPr>
          <p:nvPr>
            <p:ph type="sldNum" idx="80"/>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A6ABE834-E2F7-4B70-8AE8-965E16778E8A}"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68" name="PlaceHolder 5"/>
          <p:cNvSpPr>
            <a:spLocks noGrp="1"/>
          </p:cNvSpPr>
          <p:nvPr>
            <p:ph type="dt" idx="81"/>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Default 19">
    <p:bg>
      <p:bgPr>
        <a:solidFill>
          <a:srgbClr val="E8E8E8"/>
        </a:solidFill>
        <a:effectLst/>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49320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70"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71" name="PlaceHolder 3"/>
          <p:cNvSpPr>
            <a:spLocks noGrp="1"/>
          </p:cNvSpPr>
          <p:nvPr>
            <p:ph type="ftr" idx="82"/>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72" name="PlaceHolder 4"/>
          <p:cNvSpPr>
            <a:spLocks noGrp="1"/>
          </p:cNvSpPr>
          <p:nvPr>
            <p:ph type="sldNum" idx="83"/>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A1DF54CE-B58E-4BE8-82FC-AB5484C446C8}"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73" name="PlaceHolder 5"/>
          <p:cNvSpPr>
            <a:spLocks noGrp="1"/>
          </p:cNvSpPr>
          <p:nvPr>
            <p:ph type="dt" idx="84"/>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Default 20">
    <p:bg>
      <p:bgPr>
        <a:solidFill>
          <a:srgbClr val="E8E8E8"/>
        </a:solidFill>
        <a:effectLst/>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49320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75"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76" name="PlaceHolder 3"/>
          <p:cNvSpPr>
            <a:spLocks noGrp="1"/>
          </p:cNvSpPr>
          <p:nvPr>
            <p:ph type="ftr" idx="85"/>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77" name="PlaceHolder 4"/>
          <p:cNvSpPr>
            <a:spLocks noGrp="1"/>
          </p:cNvSpPr>
          <p:nvPr>
            <p:ph type="sldNum" idx="86"/>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1F14626C-3BB2-4B58-AF54-C656C6E20122}"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78" name="PlaceHolder 5"/>
          <p:cNvSpPr>
            <a:spLocks noGrp="1"/>
          </p:cNvSpPr>
          <p:nvPr>
            <p:ph type="dt" idx="87"/>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Default">
    <p:bg>
      <p:bgPr>
        <a:solidFill>
          <a:srgbClr val="E8E8E8"/>
        </a:solidFill>
        <a:effectLst/>
      </p:bgPr>
    </p:bg>
    <p:spTree>
      <p:nvGrpSpPr>
        <p:cNvPr id="1" name=""/>
        <p:cNvGrpSpPr/>
        <p:nvPr/>
      </p:nvGrpSpPr>
      <p:grpSpPr>
        <a:xfrm>
          <a:off x="0" y="0"/>
          <a:ext cx="0" cy="0"/>
          <a:chOff x="0" y="0"/>
          <a:chExt cx="0" cy="0"/>
        </a:xfrm>
      </p:grpSpPr>
      <p:sp>
        <p:nvSpPr>
          <p:cNvPr id="7" name="PlaceHolder 1"/>
          <p:cNvSpPr>
            <a:spLocks noGrp="1"/>
          </p:cNvSpPr>
          <p:nvPr>
            <p:ph type="ftr" idx="4"/>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 </a:t>
            </a:r>
            <a:endParaRPr lang="en-ZA" sz="1400" b="0" u="none" strike="noStrike">
              <a:solidFill>
                <a:srgbClr val="000000"/>
              </a:solidFill>
              <a:effectLst/>
              <a:uFillTx/>
              <a:latin typeface="Times New Roman"/>
            </a:endParaRPr>
          </a:p>
        </p:txBody>
      </p:sp>
      <p:sp>
        <p:nvSpPr>
          <p:cNvPr id="8" name="PlaceHolder 2"/>
          <p:cNvSpPr>
            <a:spLocks noGrp="1"/>
          </p:cNvSpPr>
          <p:nvPr>
            <p:ph type="sldNum" idx="5"/>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B42B2C02-4769-4415-A069-2849C738BEE7}"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9" name="PlaceHolder 3"/>
          <p:cNvSpPr>
            <a:spLocks noGrp="1"/>
          </p:cNvSpPr>
          <p:nvPr>
            <p:ph type="dt" idx="6"/>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 </a:t>
            </a:r>
          </a:p>
        </p:txBody>
      </p:sp>
      <p:sp>
        <p:nvSpPr>
          <p:cNvPr id="10" name="PlaceHolder 4"/>
          <p:cNvSpPr>
            <a:spLocks noGrp="1"/>
          </p:cNvSpPr>
          <p:nvPr>
            <p:ph type="title"/>
          </p:nvPr>
        </p:nvSpPr>
        <p:spPr>
          <a:xfrm>
            <a:off x="457200" y="205200"/>
            <a:ext cx="8227440" cy="856800"/>
          </a:xfrm>
          <a:prstGeom prst="rect">
            <a:avLst/>
          </a:prstGeom>
          <a:noFill/>
          <a:ln w="0">
            <a:noFill/>
          </a:ln>
        </p:spPr>
        <p:txBody>
          <a:bodyPr lIns="0" tIns="0" rIns="0" bIns="0" anchor="ctr">
            <a:noAutofit/>
          </a:bodyPr>
          <a:lstStyle/>
          <a:p>
            <a:pPr indent="0" algn="ctr">
              <a:lnSpc>
                <a:spcPct val="100000"/>
              </a:lnSpc>
              <a:buNone/>
              <a:tabLst>
                <a:tab pos="0" algn="l"/>
              </a:tabLst>
            </a:pPr>
            <a:r>
              <a:rPr lang="en-ZA" sz="4400" b="0" u="none" strike="noStrike">
                <a:solidFill>
                  <a:srgbClr val="000000"/>
                </a:solidFill>
                <a:effectLst/>
                <a:uFillTx/>
                <a:latin typeface="Arial"/>
              </a:rPr>
              <a:t>Click to edit the title text format</a:t>
            </a:r>
          </a:p>
        </p:txBody>
      </p:sp>
      <p:sp>
        <p:nvSpPr>
          <p:cNvPr id="11" name="PlaceHolder 5"/>
          <p:cNvSpPr>
            <a:spLocks noGrp="1"/>
          </p:cNvSpPr>
          <p:nvPr>
            <p:ph type="body"/>
          </p:nvPr>
        </p:nvSpPr>
        <p:spPr>
          <a:xfrm>
            <a:off x="457200" y="1203480"/>
            <a:ext cx="8227440" cy="298116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Seventh Outline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Default 1">
    <p:bg>
      <p:bgPr>
        <a:solidFill>
          <a:srgbClr val="E8E8E8"/>
        </a:solidFill>
        <a:effectLst/>
      </p:bgPr>
    </p:bg>
    <p:spTree>
      <p:nvGrpSpPr>
        <p:cNvPr id="1" name=""/>
        <p:cNvGrpSpPr/>
        <p:nvPr/>
      </p:nvGrpSpPr>
      <p:grpSpPr>
        <a:xfrm>
          <a:off x="0" y="0"/>
          <a:ext cx="0" cy="0"/>
          <a:chOff x="0" y="0"/>
          <a:chExt cx="0" cy="0"/>
        </a:xfrm>
      </p:grpSpPr>
      <p:sp>
        <p:nvSpPr>
          <p:cNvPr id="12" name="PlaceHolder 1"/>
          <p:cNvSpPr>
            <a:spLocks noGrp="1"/>
          </p:cNvSpPr>
          <p:nvPr>
            <p:ph type="ftr" idx="7"/>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3" name="PlaceHolder 2"/>
          <p:cNvSpPr>
            <a:spLocks noGrp="1"/>
          </p:cNvSpPr>
          <p:nvPr>
            <p:ph type="sldNum" idx="8"/>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69C34310-BF2B-4486-AD82-C426E61A1E78}"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4" name="PlaceHolder 3"/>
          <p:cNvSpPr>
            <a:spLocks noGrp="1"/>
          </p:cNvSpPr>
          <p:nvPr>
            <p:ph type="dt" idx="9"/>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
        <p:nvSpPr>
          <p:cNvPr id="15" name="PlaceHolder 4"/>
          <p:cNvSpPr>
            <a:spLocks noGrp="1"/>
          </p:cNvSpPr>
          <p:nvPr>
            <p:ph type="title"/>
          </p:nvPr>
        </p:nvSpPr>
        <p:spPr>
          <a:xfrm>
            <a:off x="457200" y="205200"/>
            <a:ext cx="8227440" cy="856800"/>
          </a:xfrm>
          <a:prstGeom prst="rect">
            <a:avLst/>
          </a:prstGeom>
          <a:noFill/>
          <a:ln w="0">
            <a:noFill/>
          </a:ln>
        </p:spPr>
        <p:txBody>
          <a:bodyPr lIns="0" tIns="0" rIns="0" bIns="0" anchor="ctr">
            <a:noAutofit/>
          </a:bodyPr>
          <a:lstStyle/>
          <a:p>
            <a:pPr indent="0" algn="ctr">
              <a:lnSpc>
                <a:spcPct val="100000"/>
              </a:lnSpc>
              <a:buNone/>
              <a:tabLst>
                <a:tab pos="0" algn="l"/>
              </a:tabLst>
            </a:pPr>
            <a:r>
              <a:rPr lang="en-ZA" sz="4400" b="0" u="none" strike="noStrike">
                <a:solidFill>
                  <a:srgbClr val="000000"/>
                </a:solidFill>
                <a:effectLst/>
                <a:uFillTx/>
                <a:latin typeface="Arial"/>
              </a:rPr>
              <a:t>Click to edit the title text format</a:t>
            </a:r>
          </a:p>
        </p:txBody>
      </p:sp>
      <p:sp>
        <p:nvSpPr>
          <p:cNvPr id="16" name="PlaceHolder 5"/>
          <p:cNvSpPr>
            <a:spLocks noGrp="1"/>
          </p:cNvSpPr>
          <p:nvPr>
            <p:ph type="body"/>
          </p:nvPr>
        </p:nvSpPr>
        <p:spPr>
          <a:xfrm>
            <a:off x="457200" y="1203480"/>
            <a:ext cx="8227440" cy="298116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Seventh Outline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efault 2">
    <p:bg>
      <p:bgPr>
        <a:solidFill>
          <a:srgbClr val="E8E8E8"/>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49356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8"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9" name="PlaceHolder 3"/>
          <p:cNvSpPr>
            <a:spLocks noGrp="1"/>
          </p:cNvSpPr>
          <p:nvPr>
            <p:ph type="ftr" idx="10"/>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20" name="PlaceHolder 4"/>
          <p:cNvSpPr>
            <a:spLocks noGrp="1"/>
          </p:cNvSpPr>
          <p:nvPr>
            <p:ph type="sldNum" idx="11"/>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7D2BA025-0FED-4010-B0D5-4EE2882229EB}"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21" name="PlaceHolder 5"/>
          <p:cNvSpPr>
            <a:spLocks noGrp="1"/>
          </p:cNvSpPr>
          <p:nvPr>
            <p:ph type="dt" idx="12"/>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fault 12">
    <p:bg>
      <p:bgPr>
        <a:solidFill>
          <a:srgbClr val="E8E8E8"/>
        </a:solidFill>
        <a:effectLst/>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49356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07" name="PlaceHolder 2"/>
          <p:cNvSpPr>
            <a:spLocks noGrp="1"/>
          </p:cNvSpPr>
          <p:nvPr>
            <p:ph type="ftr" idx="49"/>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 </a:t>
            </a:r>
            <a:endParaRPr lang="en-ZA" sz="1400" b="0" u="none" strike="noStrike">
              <a:solidFill>
                <a:srgbClr val="000000"/>
              </a:solidFill>
              <a:effectLst/>
              <a:uFillTx/>
              <a:latin typeface="Times New Roman"/>
            </a:endParaRPr>
          </a:p>
        </p:txBody>
      </p:sp>
      <p:sp>
        <p:nvSpPr>
          <p:cNvPr id="108" name="PlaceHolder 3"/>
          <p:cNvSpPr>
            <a:spLocks noGrp="1"/>
          </p:cNvSpPr>
          <p:nvPr>
            <p:ph type="sldNum" idx="50"/>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4ACDDA8F-EFF0-4DD9-BEB7-428D76D6CCED}"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09" name="PlaceHolder 4"/>
          <p:cNvSpPr>
            <a:spLocks noGrp="1"/>
          </p:cNvSpPr>
          <p:nvPr>
            <p:ph type="dt" idx="51"/>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 </a:t>
            </a:r>
          </a:p>
        </p:txBody>
      </p:sp>
      <p:sp>
        <p:nvSpPr>
          <p:cNvPr id="110" name="PlaceHolder 5"/>
          <p:cNvSpPr>
            <a:spLocks noGrp="1"/>
          </p:cNvSpPr>
          <p:nvPr>
            <p:ph type="body"/>
          </p:nvPr>
        </p:nvSpPr>
        <p:spPr>
          <a:xfrm>
            <a:off x="457200" y="1203480"/>
            <a:ext cx="8227440" cy="298116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2000" b="0" u="none" strike="noStrike">
                <a:solidFill>
                  <a:srgbClr val="000000"/>
                </a:solidFill>
                <a:effectLst/>
                <a:uFillTx/>
                <a:latin typeface="Arial"/>
              </a:rPr>
              <a:t>Seventh Outline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efault 13">
    <p:bg>
      <p:bgPr>
        <a:solidFill>
          <a:srgbClr val="E8E8E8"/>
        </a:solid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49356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12"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13" name="PlaceHolder 3"/>
          <p:cNvSpPr>
            <a:spLocks noGrp="1"/>
          </p:cNvSpPr>
          <p:nvPr>
            <p:ph type="ftr" idx="52"/>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14" name="PlaceHolder 4"/>
          <p:cNvSpPr>
            <a:spLocks noGrp="1"/>
          </p:cNvSpPr>
          <p:nvPr>
            <p:ph type="sldNum" idx="53"/>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CF7E6EC5-C9C8-4542-91AC-C091D458FEA7}"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15" name="PlaceHolder 5"/>
          <p:cNvSpPr>
            <a:spLocks noGrp="1"/>
          </p:cNvSpPr>
          <p:nvPr>
            <p:ph type="dt" idx="54"/>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Default 15">
    <p:bg>
      <p:bgPr>
        <a:solidFill>
          <a:srgbClr val="E8E8E8"/>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49320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45"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46" name="PlaceHolder 3"/>
          <p:cNvSpPr>
            <a:spLocks noGrp="1"/>
          </p:cNvSpPr>
          <p:nvPr>
            <p:ph type="ftr" idx="67"/>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47" name="PlaceHolder 4"/>
          <p:cNvSpPr>
            <a:spLocks noGrp="1"/>
          </p:cNvSpPr>
          <p:nvPr>
            <p:ph type="sldNum" idx="68"/>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A34D20F0-34BC-4B29-BE25-6ED8F04FD41F}"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48" name="PlaceHolder 5"/>
          <p:cNvSpPr>
            <a:spLocks noGrp="1"/>
          </p:cNvSpPr>
          <p:nvPr>
            <p:ph type="dt" idx="69"/>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Default 15">
    <p:bg>
      <p:bgPr>
        <a:solidFill>
          <a:srgbClr val="E8E8E8"/>
        </a:solidFill>
        <a:effectLst/>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49320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50"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51" name="PlaceHolder 3"/>
          <p:cNvSpPr>
            <a:spLocks noGrp="1"/>
          </p:cNvSpPr>
          <p:nvPr>
            <p:ph type="ftr" idx="70"/>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52" name="PlaceHolder 4"/>
          <p:cNvSpPr>
            <a:spLocks noGrp="1"/>
          </p:cNvSpPr>
          <p:nvPr>
            <p:ph type="sldNum" idx="71"/>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D90AA896-BDD9-414E-B7A0-B2A35397DF3B}"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53" name="PlaceHolder 5"/>
          <p:cNvSpPr>
            <a:spLocks noGrp="1"/>
          </p:cNvSpPr>
          <p:nvPr>
            <p:ph type="dt" idx="72"/>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Default 16">
    <p:bg>
      <p:bgPr>
        <a:solidFill>
          <a:srgbClr val="E8E8E8"/>
        </a:solidFill>
        <a:effectLst/>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493200"/>
            <a:ext cx="8220600" cy="274680"/>
          </a:xfrm>
          <a:prstGeom prst="rect">
            <a:avLst/>
          </a:prstGeom>
          <a:noFill/>
          <a:ln w="0">
            <a:noFill/>
          </a:ln>
        </p:spPr>
        <p:txBody>
          <a:bodyPr lIns="0" tIns="0" rIns="0" bIns="0" anchor="ctr">
            <a:spAutoFit/>
          </a:bodyPr>
          <a:lstStyle/>
          <a:p>
            <a:pPr indent="0">
              <a:lnSpc>
                <a:spcPct val="100000"/>
              </a:lnSpc>
              <a:buNone/>
              <a:tabLst>
                <a:tab pos="0" algn="l"/>
              </a:tabLst>
            </a:pPr>
            <a:r>
              <a:rPr lang="en-ZA" sz="1800" b="0" u="none" strike="noStrike">
                <a:solidFill>
                  <a:srgbClr val="000000"/>
                </a:solidFill>
                <a:effectLst/>
                <a:uFillTx/>
                <a:latin typeface="Arial"/>
              </a:rPr>
              <a:t>Click to edit the title text format</a:t>
            </a:r>
          </a:p>
        </p:txBody>
      </p:sp>
      <p:sp>
        <p:nvSpPr>
          <p:cNvPr id="155"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156" name="PlaceHolder 3"/>
          <p:cNvSpPr>
            <a:spLocks noGrp="1"/>
          </p:cNvSpPr>
          <p:nvPr>
            <p:ph type="ftr" idx="73"/>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157" name="PlaceHolder 4"/>
          <p:cNvSpPr>
            <a:spLocks noGrp="1"/>
          </p:cNvSpPr>
          <p:nvPr>
            <p:ph type="sldNum" idx="74"/>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CE0B2568-9C1C-467D-AAF2-12DE6FAC939C}"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158" name="PlaceHolder 5"/>
          <p:cNvSpPr>
            <a:spLocks noGrp="1"/>
          </p:cNvSpPr>
          <p:nvPr>
            <p:ph type="dt" idx="75"/>
          </p:nvPr>
        </p:nvSpPr>
        <p:spPr>
          <a:xfrm>
            <a:off x="628200" y="4767480"/>
            <a:ext cx="2047680" cy="264240"/>
          </a:xfrm>
          <a:prstGeom prst="rect">
            <a:avLst/>
          </a:prstGeom>
          <a:noFill/>
          <a:ln w="0">
            <a:noFill/>
          </a:ln>
        </p:spPr>
        <p:txBody>
          <a:bodyPr lIns="91440" tIns="45720" rIns="91440" bIns="45720" anchor="ctr">
            <a:noAutofit/>
          </a:bodyPr>
          <a:lstStyle>
            <a:lvl1pPr indent="0">
              <a:lnSpc>
                <a:spcPct val="100000"/>
              </a:lnSpc>
              <a:buNone/>
              <a:tabLst>
                <a:tab pos="0" algn="l"/>
              </a:tabLst>
              <a:defRPr lang="en-ZA" sz="1400" b="0" u="none" strike="noStrike">
                <a:solidFill>
                  <a:srgbClr val="000000"/>
                </a:solidFill>
                <a:effectLst/>
                <a:uFillTx/>
                <a:latin typeface="Times New Roman"/>
              </a:defRPr>
            </a:lvl1pPr>
          </a:lstStyle>
          <a:p>
            <a:pPr indent="0">
              <a:lnSpc>
                <a:spcPct val="100000"/>
              </a:lnSpc>
              <a:buNone/>
              <a:tabLst>
                <a:tab pos="0" algn="l"/>
              </a:tabLst>
            </a:pPr>
            <a:r>
              <a:rPr lang="en-ZA" sz="1400" b="0" u="none" strike="noStrike">
                <a:solidFill>
                  <a:srgbClr val="000000"/>
                </a:solidFill>
                <a:effectLst/>
                <a:uFillTx/>
                <a:latin typeface="Times New Roman"/>
              </a:rPr>
              <a:t>&lt;date/time&gt;</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492840"/>
            <a:ext cx="8220600" cy="274680"/>
          </a:xfrm>
          <a:prstGeom prst="rect">
            <a:avLst/>
          </a:prstGeom>
          <a:noFill/>
          <a:ln w="0">
            <a:noFill/>
          </a:ln>
        </p:spPr>
        <p:txBody>
          <a:bodyPr lIns="0" tIns="0" rIns="0" bIns="0" anchor="ctr">
            <a:spAutoFit/>
          </a:bodyPr>
          <a:lstStyle/>
          <a:p>
            <a:pPr indent="0">
              <a:buNone/>
            </a:pPr>
            <a:r>
              <a:rPr lang="en-ZA" sz="1800" b="0" u="none" strike="noStrike">
                <a:solidFill>
                  <a:srgbClr val="000000"/>
                </a:solidFill>
                <a:effectLst/>
                <a:uFillTx/>
                <a:latin typeface="Arial"/>
              </a:rPr>
              <a:t>Click to edit the title text format</a:t>
            </a:r>
          </a:p>
        </p:txBody>
      </p:sp>
      <p:sp>
        <p:nvSpPr>
          <p:cNvPr id="6" name="PlaceHolder 2"/>
          <p:cNvSpPr>
            <a:spLocks noGrp="1"/>
          </p:cNvSpPr>
          <p:nvPr>
            <p:ph type="body"/>
          </p:nvPr>
        </p:nvSpPr>
        <p:spPr>
          <a:xfrm>
            <a:off x="457200" y="1203480"/>
            <a:ext cx="8220600" cy="2974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en-ZA"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en-ZA"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en-ZA"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en-ZA"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en-ZA"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en-ZA" sz="1800" b="0" u="none" strike="noStrike">
                <a:solidFill>
                  <a:srgbClr val="000000"/>
                </a:solidFill>
                <a:effectLst/>
                <a:uFillTx/>
                <a:latin typeface="Arial"/>
              </a:rPr>
              <a:t>Seventh Outline Level</a:t>
            </a:r>
          </a:p>
        </p:txBody>
      </p:sp>
      <p:sp>
        <p:nvSpPr>
          <p:cNvPr id="2" name="PlaceHolder 3"/>
          <p:cNvSpPr>
            <a:spLocks noGrp="1"/>
          </p:cNvSpPr>
          <p:nvPr>
            <p:ph type="ftr" idx="1"/>
          </p:nvPr>
        </p:nvSpPr>
        <p:spPr>
          <a:xfrm>
            <a:off x="3028680" y="4767480"/>
            <a:ext cx="3076560" cy="264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ZA" sz="1400" b="0" u="none" strike="noStrike">
              <a:solidFill>
                <a:srgbClr val="000000"/>
              </a:solidFill>
              <a:effectLst/>
              <a:uFillTx/>
              <a:latin typeface="Times New Roman"/>
            </a:endParaRPr>
          </a:p>
        </p:txBody>
      </p:sp>
      <p:sp>
        <p:nvSpPr>
          <p:cNvPr id="3" name="PlaceHolder 4"/>
          <p:cNvSpPr>
            <a:spLocks noGrp="1"/>
          </p:cNvSpPr>
          <p:nvPr>
            <p:ph type="sldNum" idx="2"/>
          </p:nvPr>
        </p:nvSpPr>
        <p:spPr>
          <a:xfrm>
            <a:off x="6457680" y="4767480"/>
            <a:ext cx="2047680" cy="264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CE28B4AA-9D7A-4112-805D-2B3E2A9808F7}" type="slidenum">
              <a:rPr lang="en-US" sz="1200" b="0" u="none" strike="noStrike">
                <a:solidFill>
                  <a:schemeClr val="dk1">
                    <a:tint val="82000"/>
                  </a:schemeClr>
                </a:solidFill>
                <a:effectLst/>
                <a:uFillTx/>
                <a:latin typeface="Aptos"/>
              </a:rPr>
              <a:t>‹#›</a:t>
            </a:fld>
            <a:endParaRPr lang="en-ZA" sz="1200" b="0" u="none" strike="noStrike">
              <a:solidFill>
                <a:srgbClr val="000000"/>
              </a:solidFill>
              <a:effectLst/>
              <a:uFillTx/>
              <a:latin typeface="Times New Roman"/>
            </a:endParaRPr>
          </a:p>
        </p:txBody>
      </p:sp>
      <p:sp>
        <p:nvSpPr>
          <p:cNvPr id="4" name="PlaceHolder 5"/>
          <p:cNvSpPr>
            <a:spLocks noGrp="1"/>
          </p:cNvSpPr>
          <p:nvPr>
            <p:ph type="dt" idx="3"/>
          </p:nvPr>
        </p:nvSpPr>
        <p:spPr>
          <a:xfrm>
            <a:off x="628200" y="4767480"/>
            <a:ext cx="2047680" cy="264240"/>
          </a:xfrm>
          <a:prstGeom prst="rect">
            <a:avLst/>
          </a:prstGeom>
          <a:noFill/>
          <a:ln w="0">
            <a:noFill/>
          </a:ln>
        </p:spPr>
        <p:txBody>
          <a:bodyPr lIns="91440" tIns="45720" rIns="91440" bIns="45720" anchor="ctr">
            <a:noAutofit/>
          </a:bodyPr>
          <a:lstStyle>
            <a:lvl1pPr indent="0">
              <a:buNone/>
              <a:defRPr lang="en-ZA" sz="1400" b="0" u="none" strike="noStrike">
                <a:solidFill>
                  <a:srgbClr val="000000"/>
                </a:solidFill>
                <a:effectLst/>
                <a:uFillTx/>
                <a:latin typeface="Times New Roman"/>
              </a:defRPr>
            </a:lvl1pPr>
          </a:lstStyle>
          <a:p>
            <a:pPr indent="0">
              <a:buNone/>
            </a:pPr>
            <a:r>
              <a:rPr lang="en-ZA" sz="1400" b="0" u="none" strike="noStrike">
                <a:solidFill>
                  <a:srgbClr val="000000"/>
                </a:solidFill>
                <a:effectLst/>
                <a:uFillTx/>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79" r:id="rId4"/>
    <p:sldLayoutId id="2147483680"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9_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2_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5" name="TextBox 6"/>
          <p:cNvSpPr/>
          <p:nvPr/>
        </p:nvSpPr>
        <p:spPr>
          <a:xfrm>
            <a:off x="1800000" y="4642560"/>
            <a:ext cx="5169960" cy="57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2400" b="1" u="none" strike="noStrike">
                <a:solidFill>
                  <a:schemeClr val="lt1"/>
                </a:solidFill>
                <a:effectLst/>
                <a:uFillTx/>
                <a:latin typeface="Calibri"/>
                <a:ea typeface="Calibri"/>
              </a:rPr>
              <a:t>www.marinasouthcid.co.za</a:t>
            </a:r>
            <a:r>
              <a:rPr lang="en-US" sz="3200" b="1" u="none" strike="noStrike">
                <a:solidFill>
                  <a:schemeClr val="lt1"/>
                </a:solidFill>
                <a:effectLst/>
                <a:uFillTx/>
                <a:latin typeface="Calibri"/>
                <a:ea typeface="Calibri"/>
              </a:rPr>
              <a:t> </a:t>
            </a:r>
            <a:endParaRPr lang="en-ZA" sz="3200" b="0" u="none" strike="noStrike">
              <a:solidFill>
                <a:srgbClr val="FFFFFF"/>
              </a:solidFill>
              <a:effectLst/>
              <a:uFillTx/>
              <a:latin typeface="Arial"/>
            </a:endParaRPr>
          </a:p>
        </p:txBody>
      </p:sp>
      <p:pic>
        <p:nvPicPr>
          <p:cNvPr id="186" name="Picture 7"/>
          <p:cNvPicPr/>
          <p:nvPr/>
        </p:nvPicPr>
        <p:blipFill>
          <a:blip r:embed="rId3"/>
          <a:stretch/>
        </p:blipFill>
        <p:spPr>
          <a:xfrm>
            <a:off x="789120" y="115560"/>
            <a:ext cx="7717680" cy="4701600"/>
          </a:xfrm>
          <a:prstGeom prst="rect">
            <a:avLst/>
          </a:prstGeom>
          <a:noFill/>
          <a:ln w="0">
            <a:noFill/>
          </a:ln>
        </p:spPr>
      </p:pic>
      <p:sp>
        <p:nvSpPr>
          <p:cNvPr id="187" name="TextBox 3"/>
          <p:cNvSpPr/>
          <p:nvPr/>
        </p:nvSpPr>
        <p:spPr>
          <a:xfrm>
            <a:off x="2728800" y="115560"/>
            <a:ext cx="6089040" cy="42480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ZA" sz="2200" b="1" u="none" strike="noStrike">
                <a:solidFill>
                  <a:schemeClr val="lt1"/>
                </a:solidFill>
                <a:effectLst/>
                <a:uFillTx/>
                <a:latin typeface="Calibri"/>
                <a:ea typeface="Calibri"/>
              </a:rPr>
              <a:t>WELCOME TO THE SECOND PUBLIC MEETING </a:t>
            </a:r>
            <a:endParaRPr lang="en-ZA" sz="2200" b="0" u="none" strike="noStrike">
              <a:solidFill>
                <a:srgbClr val="FFFFFF"/>
              </a:solidFill>
              <a:effectLst/>
              <a:uFillTx/>
              <a:latin typeface="Arial"/>
            </a:endParaRPr>
          </a:p>
        </p:txBody>
      </p:sp>
      <p:pic>
        <p:nvPicPr>
          <p:cNvPr id="188" name="Picture 4"/>
          <p:cNvPicPr/>
          <p:nvPr/>
        </p:nvPicPr>
        <p:blipFill>
          <a:blip r:embed="rId4"/>
          <a:srcRect t="7850" r="69281" b="68052"/>
          <a:stretch/>
        </p:blipFill>
        <p:spPr>
          <a:xfrm>
            <a:off x="0" y="-11880"/>
            <a:ext cx="3035520" cy="1306080"/>
          </a:xfrm>
          <a:prstGeom prst="rect">
            <a:avLst/>
          </a:prstGeom>
          <a:noFill/>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2" name="Rectangle 13">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23" name="Picture 13"/>
          <p:cNvPicPr/>
          <p:nvPr/>
        </p:nvPicPr>
        <p:blipFill>
          <a:blip r:embed="rId3"/>
          <a:srcRect t="7850" r="69281" b="68052"/>
          <a:stretch/>
        </p:blipFill>
        <p:spPr>
          <a:xfrm>
            <a:off x="7380000" y="180000"/>
            <a:ext cx="1613520" cy="692640"/>
          </a:xfrm>
          <a:prstGeom prst="rect">
            <a:avLst/>
          </a:prstGeom>
          <a:noFill/>
          <a:ln w="0">
            <a:noFill/>
          </a:ln>
        </p:spPr>
      </p:pic>
      <p:sp>
        <p:nvSpPr>
          <p:cNvPr id="224" name="Rectangle 223"/>
          <p:cNvSpPr/>
          <p:nvPr/>
        </p:nvSpPr>
        <p:spPr>
          <a:xfrm>
            <a:off x="720000" y="1080000"/>
            <a:ext cx="7635960" cy="36918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dirty="0">
                <a:solidFill>
                  <a:srgbClr val="FFFFFF"/>
                </a:solidFill>
                <a:effectLst/>
                <a:uFillTx/>
                <a:latin typeface="Arial"/>
                <a:ea typeface="DejaVu Sans"/>
              </a:rPr>
              <a:t>Financial Impact</a:t>
            </a:r>
            <a:endParaRPr lang="en-ZA" sz="1800" b="0" u="none" strike="noStrike" dirty="0">
              <a:solidFill>
                <a:srgbClr val="FFFFFF"/>
              </a:solidFill>
              <a:effectLst/>
              <a:uFillTx/>
              <a:latin typeface="Arial"/>
            </a:endParaRPr>
          </a:p>
          <a:p>
            <a:pPr>
              <a:lnSpc>
                <a:spcPct val="100000"/>
              </a:lnSpc>
            </a:pP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A CID replaces the process of voluntary contributions to street security, thereby assuring the consistent funding required</a:t>
            </a:r>
            <a:endParaRPr lang="en-ZA" sz="1800" b="0" u="none" strike="noStrike" dirty="0">
              <a:solidFill>
                <a:srgbClr val="FFFFFF"/>
              </a:solidFill>
              <a:effectLst/>
              <a:uFillTx/>
              <a:latin typeface="Arial"/>
            </a:endParaRPr>
          </a:p>
          <a:p>
            <a:pPr>
              <a:lnSpc>
                <a:spcPct val="100000"/>
              </a:lnSpc>
            </a:pP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The proposed MSCID Budget remains the same</a:t>
            </a:r>
            <a:endParaRPr lang="en-ZA" sz="1800" b="0" u="none" strike="noStrike" dirty="0">
              <a:solidFill>
                <a:srgbClr val="FFFFFF"/>
              </a:solidFill>
              <a:effectLst/>
              <a:uFillTx/>
              <a:latin typeface="Arial"/>
            </a:endParaRPr>
          </a:p>
          <a:p>
            <a:pPr>
              <a:lnSpc>
                <a:spcPct val="100000"/>
              </a:lnSpc>
            </a:pP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Everything provided for in the proposed MSCID Budget is supplementary to, not a duplication of, that of MDGA or </a:t>
            </a:r>
            <a:r>
              <a:rPr lang="en-ZA" sz="1800" b="0" u="none" strike="noStrike" dirty="0" err="1">
                <a:solidFill>
                  <a:srgbClr val="FFFFFF"/>
                </a:solidFill>
                <a:effectLst/>
                <a:uFillTx/>
                <a:latin typeface="Arial"/>
                <a:ea typeface="DejaVu Sans"/>
              </a:rPr>
              <a:t>CoCT</a:t>
            </a:r>
            <a:endParaRPr lang="en-ZA" sz="1800" b="0" u="none" strike="noStrike" dirty="0">
              <a:solidFill>
                <a:srgbClr val="FFFFFF"/>
              </a:solidFill>
              <a:effectLst/>
              <a:uFillTx/>
              <a:latin typeface="Arial"/>
            </a:endParaRPr>
          </a:p>
          <a:p>
            <a:pPr>
              <a:lnSpc>
                <a:spcPct val="100000"/>
              </a:lnSpc>
            </a:pP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dirty="0">
                <a:solidFill>
                  <a:srgbClr val="FFFFFF"/>
                </a:solidFill>
                <a:latin typeface="Arial"/>
              </a:rPr>
              <a:t>When the new GV becomes available the additional rate will be adjusted proportionally based on the changes between the current valuation roll and the new General Valuation Roll</a:t>
            </a:r>
          </a:p>
        </p:txBody>
      </p:sp>
      <p:sp>
        <p:nvSpPr>
          <p:cNvPr id="225" name="Rectangle 224"/>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RESPONSES TO COMMENTS</a:t>
            </a:r>
            <a:endParaRPr lang="en-ZA" sz="2200" b="0" u="none" strike="noStrike">
              <a:solidFill>
                <a:srgbClr val="FFFFFF"/>
              </a:solidFill>
              <a:effectLst/>
              <a:uFillTx/>
              <a:latin typeface="Arial"/>
            </a:endParaRPr>
          </a:p>
        </p:txBody>
      </p:sp>
    </p:spTree>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6" name="Rectangle 21">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27" name="Picture 15"/>
          <p:cNvPicPr/>
          <p:nvPr/>
        </p:nvPicPr>
        <p:blipFill>
          <a:blip r:embed="rId2"/>
          <a:srcRect t="7850" r="69281" b="68052"/>
          <a:stretch/>
        </p:blipFill>
        <p:spPr>
          <a:xfrm>
            <a:off x="7380000" y="180000"/>
            <a:ext cx="1613520" cy="692640"/>
          </a:xfrm>
          <a:prstGeom prst="rect">
            <a:avLst/>
          </a:prstGeom>
          <a:noFill/>
          <a:ln w="0">
            <a:noFill/>
          </a:ln>
        </p:spPr>
      </p:pic>
      <p:sp>
        <p:nvSpPr>
          <p:cNvPr id="228" name="Rectangle 227"/>
          <p:cNvSpPr/>
          <p:nvPr/>
        </p:nvSpPr>
        <p:spPr>
          <a:xfrm>
            <a:off x="720000" y="1080000"/>
            <a:ext cx="7635960" cy="283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Public Safety</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ArialMT"/>
              </a:rPr>
              <a:t>The MSCID proposes to expand the CCTV coverage and increase the effective monitoring of cameras</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ArialMT"/>
              </a:rPr>
              <a:t>A CID replaces the process of voluntary contributions to street security, thereby assuring the consistent funding required</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p:txBody>
      </p:sp>
      <p:sp>
        <p:nvSpPr>
          <p:cNvPr id="229" name="Rectangle 228"/>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RESPONSES TO COMMENTS</a:t>
            </a:r>
            <a:endParaRPr lang="en-ZA" sz="2200" b="0" u="none" strike="noStrike">
              <a:solidFill>
                <a:srgbClr val="FFFFFF"/>
              </a:solidFill>
              <a:effectLst/>
              <a:uFillTx/>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0" name="Rectangle 22">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31" name="Picture 16"/>
          <p:cNvPicPr/>
          <p:nvPr/>
        </p:nvPicPr>
        <p:blipFill>
          <a:blip r:embed="rId2"/>
          <a:srcRect t="7850" r="69281" b="68052"/>
          <a:stretch/>
        </p:blipFill>
        <p:spPr>
          <a:xfrm>
            <a:off x="7380000" y="180000"/>
            <a:ext cx="1613520" cy="692640"/>
          </a:xfrm>
          <a:prstGeom prst="rect">
            <a:avLst/>
          </a:prstGeom>
          <a:noFill/>
          <a:ln w="0">
            <a:noFill/>
          </a:ln>
        </p:spPr>
      </p:pic>
      <p:sp>
        <p:nvSpPr>
          <p:cNvPr id="232" name="Rectangle 231"/>
          <p:cNvSpPr/>
          <p:nvPr/>
        </p:nvSpPr>
        <p:spPr>
          <a:xfrm>
            <a:off x="720000" y="1080000"/>
            <a:ext cx="763596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ArialMT"/>
              </a:rPr>
              <a:t>Remaining Comments</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ArialMT"/>
              </a:rPr>
              <a:t>Referred commenters to relevant by-law, policy or organisation</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ArialMT"/>
              </a:rPr>
              <a:t>Two requested exclusion from area, which is not possible</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ArialMT"/>
              </a:rPr>
              <a:t>Two indicated support for the initiative</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p:txBody>
      </p:sp>
      <p:sp>
        <p:nvSpPr>
          <p:cNvPr id="233" name="Rectangle 232"/>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RESPONSES TO COMMENTS</a:t>
            </a:r>
            <a:endParaRPr lang="en-ZA" sz="2200" b="0" u="none" strike="noStrike">
              <a:solidFill>
                <a:srgbClr val="FFFFFF"/>
              </a:solidFill>
              <a:effectLst/>
              <a:uFillTx/>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4" name="Rectangle 4">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35" name="Picture 8"/>
          <p:cNvPicPr/>
          <p:nvPr/>
        </p:nvPicPr>
        <p:blipFill>
          <a:blip r:embed="rId2"/>
          <a:srcRect t="7850" r="69281" b="68052"/>
          <a:stretch/>
        </p:blipFill>
        <p:spPr>
          <a:xfrm>
            <a:off x="7380000" y="180000"/>
            <a:ext cx="1613520" cy="692640"/>
          </a:xfrm>
          <a:prstGeom prst="rect">
            <a:avLst/>
          </a:prstGeom>
          <a:noFill/>
          <a:ln w="0">
            <a:noFill/>
          </a:ln>
        </p:spPr>
      </p:pic>
      <p:sp>
        <p:nvSpPr>
          <p:cNvPr id="236" name="Rectangle 235"/>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HOW WILL A CID SOLVE OUR PROBLEMS?</a:t>
            </a:r>
            <a:endParaRPr lang="en-ZA" sz="2200" b="0" u="none" strike="noStrike">
              <a:solidFill>
                <a:srgbClr val="FFFFFF"/>
              </a:solidFill>
              <a:effectLst/>
              <a:uFillTx/>
              <a:latin typeface="Arial"/>
            </a:endParaRPr>
          </a:p>
        </p:txBody>
      </p:sp>
      <p:sp>
        <p:nvSpPr>
          <p:cNvPr id="237" name="Rectangle 236"/>
          <p:cNvSpPr/>
          <p:nvPr/>
        </p:nvSpPr>
        <p:spPr>
          <a:xfrm>
            <a:off x="360000" y="1392120"/>
            <a:ext cx="809820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We will have a sustainable solution to fund our security going forward</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Increased, regular and sustainable Cash Flow</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Additional cameras and review of their location to ensure equitable coverage of the whole area designated within MSCID</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Improved  monitoring of cameras and response to suspicious incidents</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 Additional services supplementary to those provided by the City</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8" name="Rectangle 12">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39" name="Picture 25"/>
          <p:cNvPicPr/>
          <p:nvPr/>
        </p:nvPicPr>
        <p:blipFill>
          <a:blip r:embed="rId2"/>
          <a:srcRect t="7850" r="69281" b="68052"/>
          <a:stretch/>
        </p:blipFill>
        <p:spPr>
          <a:xfrm>
            <a:off x="7380000" y="180000"/>
            <a:ext cx="1613520" cy="692640"/>
          </a:xfrm>
          <a:prstGeom prst="rect">
            <a:avLst/>
          </a:prstGeom>
          <a:noFill/>
          <a:ln w="0">
            <a:noFill/>
          </a:ln>
        </p:spPr>
      </p:pic>
      <p:sp>
        <p:nvSpPr>
          <p:cNvPr id="240" name="Rectangle 239"/>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       PROPOSED GEOGRAPHIC AREA</a:t>
            </a:r>
            <a:endParaRPr lang="en-ZA" sz="2200" b="0" u="none" strike="noStrike">
              <a:solidFill>
                <a:srgbClr val="FFFFFF"/>
              </a:solidFill>
              <a:effectLst/>
              <a:uFillTx/>
              <a:latin typeface="Arial"/>
            </a:endParaRPr>
          </a:p>
        </p:txBody>
      </p:sp>
      <p:pic>
        <p:nvPicPr>
          <p:cNvPr id="241" name="Picture 240"/>
          <p:cNvPicPr/>
          <p:nvPr/>
        </p:nvPicPr>
        <p:blipFill>
          <a:blip r:embed="rId3"/>
          <a:stretch/>
        </p:blipFill>
        <p:spPr>
          <a:xfrm>
            <a:off x="1800000" y="1075320"/>
            <a:ext cx="4857840" cy="3875400"/>
          </a:xfrm>
          <a:prstGeom prst="rect">
            <a:avLst/>
          </a:prstGeom>
          <a:noFill/>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2" name="Rectangle 1">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43" name="Picture 3"/>
          <p:cNvPicPr/>
          <p:nvPr/>
        </p:nvPicPr>
        <p:blipFill>
          <a:blip r:embed="rId2"/>
          <a:srcRect t="7850" r="69281" b="68052"/>
          <a:stretch/>
        </p:blipFill>
        <p:spPr>
          <a:xfrm>
            <a:off x="7380000" y="180000"/>
            <a:ext cx="1613520" cy="692640"/>
          </a:xfrm>
          <a:prstGeom prst="rect">
            <a:avLst/>
          </a:prstGeom>
          <a:noFill/>
          <a:ln w="0">
            <a:noFill/>
          </a:ln>
        </p:spPr>
      </p:pic>
      <p:sp>
        <p:nvSpPr>
          <p:cNvPr id="244" name="Rectangle 243"/>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WHY THESE BOUNDARIES?</a:t>
            </a:r>
            <a:endParaRPr lang="en-ZA" sz="2200" b="0" u="none" strike="noStrike">
              <a:solidFill>
                <a:srgbClr val="FFFFFF"/>
              </a:solidFill>
              <a:effectLst/>
              <a:uFillTx/>
              <a:latin typeface="Arial"/>
            </a:endParaRPr>
          </a:p>
        </p:txBody>
      </p:sp>
      <p:pic>
        <p:nvPicPr>
          <p:cNvPr id="245" name="Picture 244"/>
          <p:cNvPicPr/>
          <p:nvPr/>
        </p:nvPicPr>
        <p:blipFill>
          <a:blip r:embed="rId3"/>
          <a:stretch/>
        </p:blipFill>
        <p:spPr>
          <a:xfrm>
            <a:off x="1800000" y="1075320"/>
            <a:ext cx="4857840" cy="3875400"/>
          </a:xfrm>
          <a:prstGeom prst="rect">
            <a:avLst/>
          </a:prstGeom>
          <a:noFill/>
          <a:ln w="0">
            <a:noFill/>
          </a:ln>
        </p:spPr>
      </p:pic>
      <p:sp>
        <p:nvSpPr>
          <p:cNvPr id="246" name="Rectangle 245"/>
          <p:cNvSpPr/>
          <p:nvPr/>
        </p:nvSpPr>
        <p:spPr>
          <a:xfrm>
            <a:off x="180000" y="1440000"/>
            <a:ext cx="1618920" cy="30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1500" b="0" u="none" strike="noStrike">
                <a:solidFill>
                  <a:srgbClr val="FFFFFF"/>
                </a:solidFill>
                <a:effectLst/>
                <a:uFillTx/>
                <a:latin typeface="Arial"/>
                <a:ea typeface="DejaVu Sans"/>
              </a:rPr>
              <a:t>The proposed boundaries of the CID match the current camera coverage of the Marina South area and is currently funded by voluntary contributions which indicates support for safety initiatives</a:t>
            </a:r>
            <a:endParaRPr lang="en-ZA" sz="1500" b="0" u="none" strike="noStrike">
              <a:solidFill>
                <a:srgbClr val="FFFFFF"/>
              </a:solidFill>
              <a:effectLst/>
              <a:uFillTx/>
              <a:latin typeface="Arial"/>
            </a:endParaRPr>
          </a:p>
        </p:txBody>
      </p:sp>
      <p:sp>
        <p:nvSpPr>
          <p:cNvPr id="247" name="Rectangle 246"/>
          <p:cNvSpPr/>
          <p:nvPr/>
        </p:nvSpPr>
        <p:spPr>
          <a:xfrm>
            <a:off x="7020000" y="1980000"/>
            <a:ext cx="1618920" cy="21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1500" b="0" u="none" strike="noStrike">
                <a:solidFill>
                  <a:srgbClr val="FFFFFF"/>
                </a:solidFill>
                <a:effectLst/>
                <a:uFillTx/>
                <a:latin typeface="Arial"/>
                <a:ea typeface="DejaVu Sans"/>
              </a:rPr>
              <a:t>This is not the case for properties on the east side of Eastlake Drive, which could hamper efforts to create Marina South CID</a:t>
            </a:r>
            <a:endParaRPr lang="en-ZA" sz="1500" b="0" u="none" strike="noStrike">
              <a:solidFill>
                <a:srgbClr val="FFFFFF"/>
              </a:solidFill>
              <a:effectLst/>
              <a:uFillTx/>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8" name="Rectangle 2">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49" name="Picture 5"/>
          <p:cNvPicPr/>
          <p:nvPr/>
        </p:nvPicPr>
        <p:blipFill>
          <a:blip r:embed="rId2"/>
          <a:srcRect t="7850" r="69281" b="68052"/>
          <a:stretch/>
        </p:blipFill>
        <p:spPr>
          <a:xfrm>
            <a:off x="7380000" y="180000"/>
            <a:ext cx="1613520" cy="692640"/>
          </a:xfrm>
          <a:prstGeom prst="rect">
            <a:avLst/>
          </a:prstGeom>
          <a:noFill/>
          <a:ln w="0">
            <a:noFill/>
          </a:ln>
        </p:spPr>
      </p:pic>
      <p:sp>
        <p:nvSpPr>
          <p:cNvPr id="250" name="Rectangle 249"/>
          <p:cNvSpPr/>
          <p:nvPr/>
        </p:nvSpPr>
        <p:spPr>
          <a:xfrm>
            <a:off x="360000" y="360000"/>
            <a:ext cx="683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WHY CAN’T SOME PROPERTIES BE EXCLUDED?</a:t>
            </a:r>
            <a:endParaRPr lang="en-ZA" sz="2200" b="0" u="none" strike="noStrike">
              <a:solidFill>
                <a:srgbClr val="FFFFFF"/>
              </a:solidFill>
              <a:effectLst/>
              <a:uFillTx/>
              <a:latin typeface="Arial"/>
            </a:endParaRPr>
          </a:p>
        </p:txBody>
      </p:sp>
      <p:pic>
        <p:nvPicPr>
          <p:cNvPr id="251" name="Picture 250"/>
          <p:cNvPicPr/>
          <p:nvPr/>
        </p:nvPicPr>
        <p:blipFill>
          <a:blip r:embed="rId3"/>
          <a:stretch/>
        </p:blipFill>
        <p:spPr>
          <a:xfrm>
            <a:off x="1800000" y="1075320"/>
            <a:ext cx="4857840" cy="3875400"/>
          </a:xfrm>
          <a:prstGeom prst="rect">
            <a:avLst/>
          </a:prstGeom>
          <a:noFill/>
          <a:ln w="0">
            <a:noFill/>
          </a:ln>
        </p:spPr>
      </p:pic>
      <p:sp>
        <p:nvSpPr>
          <p:cNvPr id="252" name="Rectangle 251"/>
          <p:cNvSpPr/>
          <p:nvPr/>
        </p:nvSpPr>
        <p:spPr>
          <a:xfrm>
            <a:off x="180000" y="1620000"/>
            <a:ext cx="1618920" cy="21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1500" b="0" u="none" strike="noStrike">
                <a:solidFill>
                  <a:srgbClr val="FFFFFF"/>
                </a:solidFill>
                <a:effectLst/>
                <a:uFillTx/>
                <a:latin typeface="Arial"/>
                <a:ea typeface="DejaVu Sans"/>
              </a:rPr>
              <a:t>The CID By-law and Policy governing the CIDs establishment states that the boundary of the CID must be contiguous</a:t>
            </a:r>
            <a:endParaRPr lang="en-ZA" sz="1500" b="0" u="none" strike="noStrike">
              <a:solidFill>
                <a:srgbClr val="FFFFFF"/>
              </a:solidFill>
              <a:effectLst/>
              <a:uFillTx/>
              <a:latin typeface="Arial"/>
            </a:endParaRPr>
          </a:p>
        </p:txBody>
      </p:sp>
      <p:sp>
        <p:nvSpPr>
          <p:cNvPr id="253" name="Rectangle 252"/>
          <p:cNvSpPr/>
          <p:nvPr/>
        </p:nvSpPr>
        <p:spPr>
          <a:xfrm>
            <a:off x="7020000" y="1980000"/>
            <a:ext cx="1618920" cy="161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1500" b="0" u="none" strike="noStrike">
                <a:solidFill>
                  <a:srgbClr val="FFFFFF"/>
                </a:solidFill>
                <a:effectLst/>
                <a:uFillTx/>
                <a:latin typeface="Arial"/>
                <a:ea typeface="DejaVu Sans"/>
              </a:rPr>
              <a:t>This precludes properties not at the extreme end of Cannon Island from being excluded</a:t>
            </a:r>
            <a:endParaRPr lang="en-ZA" sz="1500" b="0" u="none" strike="noStrike">
              <a:solidFill>
                <a:srgbClr val="FFFFFF"/>
              </a:solidFill>
              <a:effectLst/>
              <a:uFillTx/>
              <a:latin typeface="Arial"/>
            </a:endParaRPr>
          </a:p>
        </p:txBody>
      </p:sp>
      <p:sp>
        <p:nvSpPr>
          <p:cNvPr id="254" name="Arrow: Up 253"/>
          <p:cNvSpPr/>
          <p:nvPr/>
        </p:nvSpPr>
        <p:spPr>
          <a:xfrm>
            <a:off x="3060000" y="3240000"/>
            <a:ext cx="178920" cy="358920"/>
          </a:xfrm>
          <a:prstGeom prst="upArrow">
            <a:avLst>
              <a:gd name="adj1" fmla="val 50000"/>
              <a:gd name="adj2" fmla="val 50000"/>
            </a:avLst>
          </a:prstGeom>
          <a:solidFill>
            <a:srgbClr val="C6CF72"/>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ZA" sz="1800" b="0" u="none" strike="noStrike">
              <a:solidFill>
                <a:srgbClr val="000000"/>
              </a:solidFill>
              <a:effectLst/>
              <a:uFillTx/>
              <a:latin typeface="Arial"/>
              <a:ea typeface="DejaVu Sans"/>
            </a:endParaRPr>
          </a:p>
        </p:txBody>
      </p:sp>
      <p:sp>
        <p:nvSpPr>
          <p:cNvPr id="255" name="Arrow: Up 254"/>
          <p:cNvSpPr/>
          <p:nvPr/>
        </p:nvSpPr>
        <p:spPr>
          <a:xfrm>
            <a:off x="3960000" y="3420000"/>
            <a:ext cx="178920" cy="358920"/>
          </a:xfrm>
          <a:prstGeom prst="upArrow">
            <a:avLst>
              <a:gd name="adj1" fmla="val 50000"/>
              <a:gd name="adj2" fmla="val 50000"/>
            </a:avLst>
          </a:prstGeom>
          <a:solidFill>
            <a:srgbClr val="C6CF72"/>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ZA" sz="1800" b="0" u="none" strike="noStrike">
              <a:solidFill>
                <a:srgbClr val="000000"/>
              </a:solidFill>
              <a:effectLst/>
              <a:uFillTx/>
              <a:latin typeface="Arial"/>
              <a:ea typeface="DejaVu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6" name="Rectangle 14">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57" name="Picture 27"/>
          <p:cNvPicPr/>
          <p:nvPr/>
        </p:nvPicPr>
        <p:blipFill>
          <a:blip r:embed="rId2"/>
          <a:srcRect t="7850" r="69281" b="68052"/>
          <a:stretch/>
        </p:blipFill>
        <p:spPr>
          <a:xfrm>
            <a:off x="7380000" y="180000"/>
            <a:ext cx="1613520" cy="692640"/>
          </a:xfrm>
          <a:prstGeom prst="rect">
            <a:avLst/>
          </a:prstGeom>
          <a:noFill/>
          <a:ln w="0">
            <a:noFill/>
          </a:ln>
        </p:spPr>
      </p:pic>
      <p:sp>
        <p:nvSpPr>
          <p:cNvPr id="258" name="Rectangle 257"/>
          <p:cNvSpPr/>
          <p:nvPr/>
        </p:nvSpPr>
        <p:spPr>
          <a:xfrm>
            <a:off x="540000" y="360000"/>
            <a:ext cx="6657840" cy="40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HOW MUCH WILL IT COST?</a:t>
            </a:r>
            <a:endParaRPr lang="en-ZA" sz="2200" b="0" u="none" strike="noStrike">
              <a:solidFill>
                <a:srgbClr val="FFFFFF"/>
              </a:solidFill>
              <a:effectLst/>
              <a:uFillTx/>
              <a:latin typeface="Arial"/>
            </a:endParaRPr>
          </a:p>
        </p:txBody>
      </p:sp>
      <p:sp>
        <p:nvSpPr>
          <p:cNvPr id="259" name="Rectangle 258"/>
          <p:cNvSpPr/>
          <p:nvPr/>
        </p:nvSpPr>
        <p:spPr>
          <a:xfrm>
            <a:off x="489600" y="1080000"/>
            <a:ext cx="796824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ZA" sz="1800" b="1" u="none" strike="noStrike">
                <a:solidFill>
                  <a:srgbClr val="FFFFFF"/>
                </a:solidFill>
                <a:effectLst/>
                <a:uFillTx/>
                <a:latin typeface="Arial"/>
                <a:ea typeface="DejaVu Sans"/>
              </a:rPr>
              <a:t>Expenditure Budget for each year of the Business Plan</a:t>
            </a:r>
            <a:endParaRPr lang="en-ZA" sz="1800" b="0" u="none" strike="noStrike">
              <a:solidFill>
                <a:srgbClr val="FFFFFF"/>
              </a:solidFill>
              <a:effectLst/>
              <a:uFillTx/>
              <a:latin typeface="Arial"/>
            </a:endParaRPr>
          </a:p>
          <a:p>
            <a:pPr algn="ctr">
              <a:lnSpc>
                <a:spcPct val="100000"/>
              </a:lnSpc>
            </a:pPr>
            <a:endParaRPr lang="en-ZA" sz="1800" b="0" u="none" strike="noStrike">
              <a:solidFill>
                <a:srgbClr val="FFFFFF"/>
              </a:solidFill>
              <a:effectLst/>
              <a:uFillTx/>
              <a:latin typeface="Arial"/>
            </a:endParaRPr>
          </a:p>
          <a:p>
            <a:pPr>
              <a:lnSpc>
                <a:spcPct val="100000"/>
              </a:lnSpc>
            </a:pPr>
            <a:r>
              <a:rPr lang="en-ZA" sz="1800" b="1" u="none" strike="noStrike">
                <a:solidFill>
                  <a:srgbClr val="FFFFFF"/>
                </a:solidFill>
                <a:effectLst/>
                <a:uFillTx/>
                <a:latin typeface="Arial"/>
                <a:ea typeface="DejaVu Sans"/>
              </a:rPr>
              <a:t>Year 1: R 600 000</a:t>
            </a:r>
            <a:endParaRPr lang="en-ZA" sz="1800" b="0" u="none" strike="noStrike">
              <a:solidFill>
                <a:srgbClr val="FFFFFF"/>
              </a:solidFill>
              <a:effectLst/>
              <a:uFillTx/>
              <a:latin typeface="Arial"/>
            </a:endParaRPr>
          </a:p>
          <a:p>
            <a:pPr algn="ctr">
              <a:lnSpc>
                <a:spcPct val="100000"/>
              </a:lnSpc>
            </a:pPr>
            <a:endParaRPr lang="en-ZA" sz="1800" b="0" u="none" strike="noStrike">
              <a:solidFill>
                <a:srgbClr val="FFFFFF"/>
              </a:solidFill>
              <a:effectLst/>
              <a:uFillTx/>
              <a:latin typeface="Arial"/>
            </a:endParaRPr>
          </a:p>
          <a:p>
            <a:pPr>
              <a:lnSpc>
                <a:spcPct val="100000"/>
              </a:lnSpc>
            </a:pPr>
            <a:r>
              <a:rPr lang="en-ZA" sz="1800" b="1" u="none" strike="noStrike">
                <a:solidFill>
                  <a:srgbClr val="FFFFFF"/>
                </a:solidFill>
                <a:effectLst/>
                <a:uFillTx/>
                <a:latin typeface="Arial"/>
                <a:ea typeface="DejaVu Sans"/>
              </a:rPr>
              <a:t>Year 2: R 604 443</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a:lnSpc>
                <a:spcPct val="100000"/>
              </a:lnSpc>
            </a:pPr>
            <a:r>
              <a:rPr lang="en-ZA" sz="1800" b="1" u="none" strike="noStrike">
                <a:solidFill>
                  <a:srgbClr val="FFFFFF"/>
                </a:solidFill>
                <a:effectLst/>
                <a:uFillTx/>
                <a:latin typeface="Arial"/>
                <a:ea typeface="DejaVu Sans"/>
              </a:rPr>
              <a:t>Year 3: R 647 063</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a:lnSpc>
                <a:spcPct val="100000"/>
              </a:lnSpc>
            </a:pPr>
            <a:r>
              <a:rPr lang="en-ZA" sz="1800" b="1" u="none" strike="noStrike">
                <a:solidFill>
                  <a:srgbClr val="FFFFFF"/>
                </a:solidFill>
                <a:effectLst/>
                <a:uFillTx/>
                <a:latin typeface="Arial"/>
                <a:ea typeface="Microsoft YaHei"/>
              </a:rPr>
              <a:t>Year 4: R 692 595</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a:lnSpc>
                <a:spcPct val="100000"/>
              </a:lnSpc>
            </a:pPr>
            <a:r>
              <a:rPr lang="en-ZA" sz="1800" b="1" u="none" strike="noStrike">
                <a:solidFill>
                  <a:srgbClr val="FFFFFF"/>
                </a:solidFill>
                <a:effectLst/>
                <a:uFillTx/>
                <a:latin typeface="Arial"/>
                <a:ea typeface="Microsoft YaHei"/>
              </a:rPr>
              <a:t>Year 5: R 741 242</a:t>
            </a:r>
            <a:endParaRPr lang="en-ZA" sz="1800" b="0" u="none" strike="noStrike">
              <a:solidFill>
                <a:srgbClr val="FFFFFF"/>
              </a:solidFill>
              <a:effectLst/>
              <a:uFillTx/>
              <a:latin typeface="Arial"/>
            </a:endParaRPr>
          </a:p>
          <a:p>
            <a:pPr algn="ctr">
              <a:lnSpc>
                <a:spcPct val="100000"/>
              </a:lnSpc>
            </a:pPr>
            <a:endParaRPr lang="en-ZA" sz="1800" b="0" u="none" strike="noStrike">
              <a:solidFill>
                <a:srgbClr val="FFFFFF"/>
              </a:solidFill>
              <a:effectLst/>
              <a:uFillTx/>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60" name="Rectangle 15">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61" name="Picture 28"/>
          <p:cNvPicPr/>
          <p:nvPr/>
        </p:nvPicPr>
        <p:blipFill>
          <a:blip r:embed="rId2"/>
          <a:srcRect t="7850" r="69281" b="68052"/>
          <a:stretch/>
        </p:blipFill>
        <p:spPr>
          <a:xfrm>
            <a:off x="7380000" y="180000"/>
            <a:ext cx="1613520" cy="692640"/>
          </a:xfrm>
          <a:prstGeom prst="rect">
            <a:avLst/>
          </a:prstGeom>
          <a:noFill/>
          <a:ln w="0">
            <a:noFill/>
          </a:ln>
        </p:spPr>
      </p:pic>
      <p:sp>
        <p:nvSpPr>
          <p:cNvPr id="262" name="Rectangle 261"/>
          <p:cNvSpPr/>
          <p:nvPr/>
        </p:nvSpPr>
        <p:spPr>
          <a:xfrm>
            <a:off x="540000" y="360000"/>
            <a:ext cx="6657840" cy="40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HOW MUCH WILL IT COST?</a:t>
            </a:r>
            <a:endParaRPr lang="en-ZA" sz="2200" b="0" u="none" strike="noStrike">
              <a:solidFill>
                <a:srgbClr val="FFFFFF"/>
              </a:solidFill>
              <a:effectLst/>
              <a:uFillTx/>
              <a:latin typeface="Arial"/>
            </a:endParaRPr>
          </a:p>
        </p:txBody>
      </p:sp>
      <p:sp>
        <p:nvSpPr>
          <p:cNvPr id="263" name="Rectangle 262"/>
          <p:cNvSpPr/>
          <p:nvPr/>
        </p:nvSpPr>
        <p:spPr>
          <a:xfrm>
            <a:off x="-50400" y="900000"/>
            <a:ext cx="7968240" cy="56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1800" b="1" u="none" strike="noStrike">
                <a:solidFill>
                  <a:srgbClr val="FFFFFF"/>
                </a:solidFill>
                <a:effectLst/>
                <a:uFillTx/>
                <a:latin typeface="Arial"/>
                <a:ea typeface="DejaVu Sans"/>
              </a:rPr>
              <a:t>MAINTAINING AND IMPROVING PUBLIC SAFETY</a:t>
            </a:r>
            <a:endParaRPr lang="en-ZA" sz="1800" b="0" u="none" strike="noStrike">
              <a:solidFill>
                <a:srgbClr val="FFFFFF"/>
              </a:solidFill>
              <a:effectLst/>
              <a:uFillTx/>
              <a:latin typeface="Arial"/>
            </a:endParaRPr>
          </a:p>
          <a:p>
            <a:pPr algn="ctr">
              <a:lnSpc>
                <a:spcPct val="100000"/>
              </a:lnSpc>
            </a:pPr>
            <a:endParaRPr lang="en-ZA" sz="1600" b="0" u="none" strike="noStrike">
              <a:solidFill>
                <a:srgbClr val="FFFFFF"/>
              </a:solidFill>
              <a:effectLst/>
              <a:uFillTx/>
              <a:latin typeface="Arial"/>
            </a:endParaRPr>
          </a:p>
        </p:txBody>
      </p:sp>
      <p:graphicFrame>
        <p:nvGraphicFramePr>
          <p:cNvPr id="264" name="Table 263"/>
          <p:cNvGraphicFramePr/>
          <p:nvPr/>
        </p:nvGraphicFramePr>
        <p:xfrm>
          <a:off x="252000" y="1620000"/>
          <a:ext cx="8640360" cy="1056600"/>
        </p:xfrm>
        <a:graphic>
          <a:graphicData uri="http://schemas.openxmlformats.org/drawingml/2006/table">
            <a:tbl>
              <a:tblPr/>
              <a:tblGrid>
                <a:gridCol w="1438920">
                  <a:extLst>
                    <a:ext uri="{9D8B030D-6E8A-4147-A177-3AD203B41FA5}">
                      <a16:colId xmlns:a16="http://schemas.microsoft.com/office/drawing/2014/main" val="20000"/>
                    </a:ext>
                  </a:extLst>
                </a:gridCol>
                <a:gridCol w="1438920">
                  <a:extLst>
                    <a:ext uri="{9D8B030D-6E8A-4147-A177-3AD203B41FA5}">
                      <a16:colId xmlns:a16="http://schemas.microsoft.com/office/drawing/2014/main" val="20001"/>
                    </a:ext>
                  </a:extLst>
                </a:gridCol>
                <a:gridCol w="1438920">
                  <a:extLst>
                    <a:ext uri="{9D8B030D-6E8A-4147-A177-3AD203B41FA5}">
                      <a16:colId xmlns:a16="http://schemas.microsoft.com/office/drawing/2014/main" val="20002"/>
                    </a:ext>
                  </a:extLst>
                </a:gridCol>
                <a:gridCol w="1438920">
                  <a:extLst>
                    <a:ext uri="{9D8B030D-6E8A-4147-A177-3AD203B41FA5}">
                      <a16:colId xmlns:a16="http://schemas.microsoft.com/office/drawing/2014/main" val="20003"/>
                    </a:ext>
                  </a:extLst>
                </a:gridCol>
                <a:gridCol w="1438920">
                  <a:extLst>
                    <a:ext uri="{9D8B030D-6E8A-4147-A177-3AD203B41FA5}">
                      <a16:colId xmlns:a16="http://schemas.microsoft.com/office/drawing/2014/main" val="20004"/>
                    </a:ext>
                  </a:extLst>
                </a:gridCol>
                <a:gridCol w="1445760">
                  <a:extLst>
                    <a:ext uri="{9D8B030D-6E8A-4147-A177-3AD203B41FA5}">
                      <a16:colId xmlns:a16="http://schemas.microsoft.com/office/drawing/2014/main" val="20005"/>
                    </a:ext>
                  </a:extLst>
                </a:gridCol>
              </a:tblGrid>
              <a:tr h="539640">
                <a:tc>
                  <a:txBody>
                    <a:bodyPr/>
                    <a:lstStyle/>
                    <a:p>
                      <a:pPr algn="ctr">
                        <a:lnSpc>
                          <a:spcPct val="100000"/>
                        </a:lnSpc>
                      </a:pPr>
                      <a:r>
                        <a:rPr lang="en-ZA" sz="1800" b="1" u="none" strike="noStrike">
                          <a:solidFill>
                            <a:srgbClr val="FDF7F7"/>
                          </a:solidFill>
                          <a:effectLst/>
                          <a:uFillTx/>
                          <a:latin typeface="Arial"/>
                        </a:rPr>
                        <a:t>Year 1</a:t>
                      </a:r>
                      <a:endParaRPr lang="en-ZA" sz="18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800" b="1" u="none" strike="noStrike">
                          <a:solidFill>
                            <a:srgbClr val="FDF7F7"/>
                          </a:solidFill>
                          <a:effectLst/>
                          <a:uFillTx/>
                          <a:latin typeface="Arial"/>
                        </a:rPr>
                        <a:t>Year 2</a:t>
                      </a:r>
                      <a:endParaRPr lang="en-ZA" sz="18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800" b="1" u="none" strike="noStrike">
                          <a:solidFill>
                            <a:srgbClr val="FDF7F7"/>
                          </a:solidFill>
                          <a:effectLst/>
                          <a:uFillTx/>
                          <a:latin typeface="Arial"/>
                        </a:rPr>
                        <a:t>Year 3</a:t>
                      </a:r>
                      <a:endParaRPr lang="en-ZA" sz="18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800" b="1" u="none" strike="noStrike">
                          <a:solidFill>
                            <a:srgbClr val="FDF7F7"/>
                          </a:solidFill>
                          <a:effectLst/>
                          <a:uFillTx/>
                          <a:latin typeface="Arial"/>
                        </a:rPr>
                        <a:t>Year 4</a:t>
                      </a:r>
                      <a:endParaRPr lang="en-ZA" sz="18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800" b="1" u="none" strike="noStrike">
                          <a:solidFill>
                            <a:srgbClr val="FDF7F7"/>
                          </a:solidFill>
                          <a:effectLst/>
                          <a:uFillTx/>
                          <a:latin typeface="Arial"/>
                        </a:rPr>
                        <a:t>Year 5</a:t>
                      </a:r>
                      <a:endParaRPr lang="en-ZA" sz="18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800" b="1" u="none" strike="noStrike">
                          <a:solidFill>
                            <a:srgbClr val="FDF7F7"/>
                          </a:solidFill>
                          <a:effectLst/>
                          <a:uFillTx/>
                          <a:latin typeface="Arial"/>
                        </a:rPr>
                        <a:t>5yr Total</a:t>
                      </a:r>
                      <a:endParaRPr lang="en-ZA" sz="18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extLst>
                  <a:ext uri="{0D108BD9-81ED-4DB2-BD59-A6C34878D82A}">
                    <a16:rowId xmlns:a16="http://schemas.microsoft.com/office/drawing/2014/main" val="10000"/>
                  </a:ext>
                </a:extLst>
              </a:tr>
              <a:tr h="516960">
                <a:tc>
                  <a:txBody>
                    <a:bodyPr/>
                    <a:lstStyle/>
                    <a:p>
                      <a:pPr algn="ctr">
                        <a:lnSpc>
                          <a:spcPct val="100000"/>
                        </a:lnSpc>
                      </a:pPr>
                      <a:r>
                        <a:rPr lang="en-ZA" sz="1600" b="1" u="none" strike="noStrike">
                          <a:solidFill>
                            <a:srgbClr val="FDF7F7"/>
                          </a:solidFill>
                          <a:effectLst/>
                          <a:uFillTx/>
                          <a:latin typeface="Arial"/>
                        </a:rPr>
                        <a:t>432 000</a:t>
                      </a:r>
                      <a:endParaRPr lang="en-ZA" sz="16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600" b="1" u="none" strike="noStrike">
                          <a:solidFill>
                            <a:srgbClr val="FDF7F7"/>
                          </a:solidFill>
                          <a:effectLst/>
                          <a:uFillTx/>
                          <a:latin typeface="Arial"/>
                        </a:rPr>
                        <a:t>462 240</a:t>
                      </a:r>
                      <a:endParaRPr lang="en-ZA" sz="16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600" b="1" u="none" strike="noStrike">
                          <a:solidFill>
                            <a:srgbClr val="FDF7F7"/>
                          </a:solidFill>
                          <a:effectLst/>
                          <a:uFillTx/>
                          <a:latin typeface="Arial"/>
                        </a:rPr>
                        <a:t>494 596</a:t>
                      </a:r>
                      <a:endParaRPr lang="en-ZA" sz="16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600" b="1" u="none" strike="noStrike">
                          <a:solidFill>
                            <a:srgbClr val="FDF7F7"/>
                          </a:solidFill>
                          <a:effectLst/>
                          <a:uFillTx/>
                          <a:latin typeface="Arial"/>
                        </a:rPr>
                        <a:t>529 218</a:t>
                      </a:r>
                      <a:endParaRPr lang="en-ZA" sz="16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600" b="1" u="none" strike="noStrike">
                          <a:solidFill>
                            <a:srgbClr val="FDF7F7"/>
                          </a:solidFill>
                          <a:effectLst/>
                          <a:uFillTx/>
                          <a:latin typeface="Arial"/>
                        </a:rPr>
                        <a:t>566 264</a:t>
                      </a:r>
                      <a:endParaRPr lang="en-ZA" sz="16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tc>
                  <a:txBody>
                    <a:bodyPr/>
                    <a:lstStyle/>
                    <a:p>
                      <a:pPr algn="ctr">
                        <a:lnSpc>
                          <a:spcPct val="100000"/>
                        </a:lnSpc>
                      </a:pPr>
                      <a:r>
                        <a:rPr lang="en-ZA" sz="1600" b="1" u="none" strike="noStrike">
                          <a:solidFill>
                            <a:srgbClr val="FDF7F7"/>
                          </a:solidFill>
                          <a:effectLst/>
                          <a:uFillTx/>
                          <a:latin typeface="Arial"/>
                        </a:rPr>
                        <a:t>2 484 318</a:t>
                      </a:r>
                      <a:endParaRPr lang="en-ZA" sz="1600" b="0" u="none" strike="noStrike">
                        <a:solidFill>
                          <a:srgbClr val="FFFFFF"/>
                        </a:solidFill>
                        <a:effectLst/>
                        <a:uFillTx/>
                        <a:latin typeface="Arial"/>
                      </a:endParaRPr>
                    </a:p>
                  </a:txBody>
                  <a:tcPr marL="36000" marR="36000" anchor="ctr">
                    <a:lnL w="7200">
                      <a:solidFill>
                        <a:srgbClr val="F9F2F2"/>
                      </a:solidFill>
                      <a:prstDash val="solid"/>
                    </a:lnL>
                    <a:lnR w="7200">
                      <a:solidFill>
                        <a:srgbClr val="F9F2F2"/>
                      </a:solidFill>
                      <a:prstDash val="solid"/>
                    </a:lnR>
                    <a:lnT w="7200">
                      <a:solidFill>
                        <a:srgbClr val="F9F2F2"/>
                      </a:solidFill>
                      <a:prstDash val="solid"/>
                    </a:lnT>
                    <a:lnB w="7200">
                      <a:solidFill>
                        <a:srgbClr val="F9F2F2"/>
                      </a:solidFill>
                      <a:prstDash val="solid"/>
                    </a:lnB>
                    <a:noFill/>
                  </a:tcPr>
                </a:tc>
                <a:extLst>
                  <a:ext uri="{0D108BD9-81ED-4DB2-BD59-A6C34878D82A}">
                    <a16:rowId xmlns:a16="http://schemas.microsoft.com/office/drawing/2014/main" val="10001"/>
                  </a:ext>
                </a:extLst>
              </a:tr>
            </a:tbl>
          </a:graphicData>
        </a:graphic>
      </p:graphicFrame>
      <p:sp>
        <p:nvSpPr>
          <p:cNvPr id="265" name="Rectangle 264"/>
          <p:cNvSpPr/>
          <p:nvPr/>
        </p:nvSpPr>
        <p:spPr>
          <a:xfrm>
            <a:off x="540000" y="2977920"/>
            <a:ext cx="809784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Improving Public Safety requires more than cameras</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With increased and stable funding</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1" u="none" strike="noStrike">
                <a:solidFill>
                  <a:srgbClr val="FFFFFF"/>
                </a:solidFill>
                <a:effectLst/>
                <a:uFillTx/>
                <a:latin typeface="Arial"/>
                <a:ea typeface="DejaVu Sans"/>
              </a:rPr>
              <a:t>improved monitoring of cameras </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1" u="none" strike="noStrike">
                <a:solidFill>
                  <a:srgbClr val="FFFFFF"/>
                </a:solidFill>
                <a:effectLst/>
                <a:uFillTx/>
                <a:latin typeface="Arial"/>
                <a:ea typeface="DejaVu Sans"/>
              </a:rPr>
              <a:t>and ARV responses to suspicious incidents in public areas</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Will reduce crime before it has a chance to take place</a:t>
            </a:r>
            <a:endParaRPr lang="en-ZA" sz="1800" b="0" u="none" strike="noStrike">
              <a:solidFill>
                <a:srgbClr val="FFFFFF"/>
              </a:solidFill>
              <a:effectLst/>
              <a:uFillTx/>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66" name="Rectangle 16">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67" name="Picture 29"/>
          <p:cNvPicPr/>
          <p:nvPr/>
        </p:nvPicPr>
        <p:blipFill>
          <a:blip r:embed="rId2"/>
          <a:srcRect t="7850" r="69281" b="68052"/>
          <a:stretch/>
        </p:blipFill>
        <p:spPr>
          <a:xfrm>
            <a:off x="7380000" y="180000"/>
            <a:ext cx="1613520" cy="692640"/>
          </a:xfrm>
          <a:prstGeom prst="rect">
            <a:avLst/>
          </a:prstGeom>
          <a:noFill/>
          <a:ln w="0">
            <a:noFill/>
          </a:ln>
        </p:spPr>
      </p:pic>
      <p:sp>
        <p:nvSpPr>
          <p:cNvPr id="268" name="Rectangle 267"/>
          <p:cNvSpPr/>
          <p:nvPr/>
        </p:nvSpPr>
        <p:spPr>
          <a:xfrm>
            <a:off x="540000" y="360000"/>
            <a:ext cx="6657840" cy="65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HOW MUCH WILL IT COST?</a:t>
            </a:r>
            <a:endParaRPr lang="en-ZA" sz="2200" b="0" u="none" strike="noStrike">
              <a:solidFill>
                <a:srgbClr val="FFFFFF"/>
              </a:solidFill>
              <a:effectLst/>
              <a:uFillTx/>
              <a:latin typeface="Arial"/>
            </a:endParaRPr>
          </a:p>
          <a:p>
            <a:pPr algn="ctr">
              <a:lnSpc>
                <a:spcPct val="100000"/>
              </a:lnSpc>
            </a:pPr>
            <a:endParaRPr lang="en-ZA" sz="1800" b="0" u="none" strike="noStrike">
              <a:solidFill>
                <a:srgbClr val="FFFFFF"/>
              </a:solidFill>
              <a:effectLst/>
              <a:uFillTx/>
              <a:latin typeface="Arial"/>
            </a:endParaRPr>
          </a:p>
        </p:txBody>
      </p:sp>
      <p:sp>
        <p:nvSpPr>
          <p:cNvPr id="269" name="Rectangle 268"/>
          <p:cNvSpPr/>
          <p:nvPr/>
        </p:nvSpPr>
        <p:spPr>
          <a:xfrm>
            <a:off x="900000" y="1080000"/>
            <a:ext cx="7017840" cy="367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ZA" sz="1800" b="1" u="none" strike="noStrike">
                <a:solidFill>
                  <a:srgbClr val="FFFFFF"/>
                </a:solidFill>
                <a:effectLst/>
                <a:uFillTx/>
                <a:latin typeface="Arial"/>
                <a:ea typeface="DejaVu Sans"/>
              </a:rPr>
              <a:t>BUDGET PER PORTFOLIO</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Public Safety 72%</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General Expenditure 13.8 %</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Environmental Upgrading &amp; Urban Maintenance 5.83%</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Social Upliftment 5%</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Contribution to the Rolling Bad Debt Reserve 3,0 %</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Cleaning 0.33 %</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9" name="TextBox 4"/>
          <p:cNvSpPr/>
          <p:nvPr/>
        </p:nvSpPr>
        <p:spPr>
          <a:xfrm>
            <a:off x="540000" y="900000"/>
            <a:ext cx="3779640" cy="297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150000"/>
              </a:lnSpc>
              <a:buClr>
                <a:srgbClr val="FFFFFF"/>
              </a:buClr>
              <a:buFont typeface="OpenSymbol"/>
              <a:buAutoNum type="arabicPlain"/>
            </a:pPr>
            <a:r>
              <a:rPr lang="en-ZA" sz="1800" b="1" u="none" strike="noStrike">
                <a:solidFill>
                  <a:schemeClr val="lt1"/>
                </a:solidFill>
                <a:effectLst/>
                <a:uFillTx/>
                <a:latin typeface="Arial"/>
                <a:ea typeface="Calibri"/>
              </a:rPr>
              <a:t>What is a CID?</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1" u="none" strike="noStrike">
                <a:solidFill>
                  <a:schemeClr val="lt1"/>
                </a:solidFill>
                <a:effectLst/>
                <a:uFillTx/>
                <a:latin typeface="Arial"/>
                <a:ea typeface="Calibri"/>
              </a:rPr>
              <a:t>How Does It Function?</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1" u="none" strike="noStrike">
                <a:solidFill>
                  <a:schemeClr val="lt1"/>
                </a:solidFill>
                <a:effectLst/>
                <a:uFillTx/>
                <a:latin typeface="Arial"/>
                <a:ea typeface="Calibri"/>
              </a:rPr>
              <a:t>How Did We Get Here?</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1" u="none" strike="noStrike">
                <a:solidFill>
                  <a:schemeClr val="lt1"/>
                </a:solidFill>
                <a:effectLst/>
                <a:uFillTx/>
                <a:latin typeface="Arial"/>
                <a:ea typeface="Calibri"/>
              </a:rPr>
              <a:t>What Have We Learnt?</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1" u="none" strike="noStrike">
                <a:solidFill>
                  <a:schemeClr val="lt1"/>
                </a:solidFill>
                <a:effectLst/>
                <a:uFillTx/>
                <a:latin typeface="Arial"/>
                <a:ea typeface="Calibri"/>
              </a:rPr>
              <a:t>What Happened Next?</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1" u="none" strike="noStrike">
                <a:solidFill>
                  <a:schemeClr val="lt1"/>
                </a:solidFill>
                <a:effectLst/>
                <a:uFillTx/>
                <a:latin typeface="Arial"/>
                <a:ea typeface="Calibri"/>
              </a:rPr>
              <a:t>Comments</a:t>
            </a:r>
            <a:endParaRPr lang="en-ZA" sz="1800" b="0" u="none" strike="noStrike">
              <a:solidFill>
                <a:srgbClr val="FFFFFF"/>
              </a:solidFill>
              <a:effectLst/>
              <a:uFillTx/>
              <a:latin typeface="Arial"/>
            </a:endParaRPr>
          </a:p>
          <a:p>
            <a:pPr defTabSz="914400">
              <a:lnSpc>
                <a:spcPct val="150000"/>
              </a:lnSpc>
            </a:pPr>
            <a:endParaRPr lang="en-ZA" sz="1800" b="0" u="none" strike="noStrike">
              <a:solidFill>
                <a:srgbClr val="FFFFFF"/>
              </a:solidFill>
              <a:effectLst/>
              <a:uFillTx/>
              <a:latin typeface="Arial"/>
            </a:endParaRPr>
          </a:p>
        </p:txBody>
      </p:sp>
      <p:sp>
        <p:nvSpPr>
          <p:cNvPr id="190" name="TextBox 5"/>
          <p:cNvSpPr/>
          <p:nvPr/>
        </p:nvSpPr>
        <p:spPr>
          <a:xfrm>
            <a:off x="2835720" y="332280"/>
            <a:ext cx="36885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ZA" sz="2400" b="1" u="none" strike="noStrike">
                <a:solidFill>
                  <a:schemeClr val="lt1">
                    <a:lumMod val="95000"/>
                  </a:schemeClr>
                </a:solidFill>
                <a:effectLst/>
                <a:uFillTx/>
                <a:latin typeface="Arial"/>
                <a:ea typeface="Calibri"/>
              </a:rPr>
              <a:t>MEETING</a:t>
            </a:r>
            <a:r>
              <a:rPr lang="en-ZA" sz="2400" b="0" u="none" strike="noStrike">
                <a:solidFill>
                  <a:schemeClr val="dk1"/>
                </a:solidFill>
                <a:effectLst/>
                <a:uFillTx/>
                <a:latin typeface="Arial"/>
                <a:ea typeface="Calibri"/>
              </a:rPr>
              <a:t> </a:t>
            </a:r>
            <a:r>
              <a:rPr lang="en-ZA" sz="2400" b="1" u="none" strike="noStrike">
                <a:solidFill>
                  <a:schemeClr val="lt1"/>
                </a:solidFill>
                <a:effectLst/>
                <a:uFillTx/>
                <a:latin typeface="Arial"/>
                <a:ea typeface="Calibri"/>
              </a:rPr>
              <a:t>AGENDA</a:t>
            </a:r>
            <a:endParaRPr lang="en-ZA" sz="2400" b="0" u="none" strike="noStrike">
              <a:solidFill>
                <a:srgbClr val="FFFFFF"/>
              </a:solidFill>
              <a:effectLst/>
              <a:uFillTx/>
              <a:latin typeface="Arial"/>
            </a:endParaRPr>
          </a:p>
        </p:txBody>
      </p:sp>
      <p:sp>
        <p:nvSpPr>
          <p:cNvPr id="191" name="TextBox 7"/>
          <p:cNvSpPr/>
          <p:nvPr/>
        </p:nvSpPr>
        <p:spPr>
          <a:xfrm>
            <a:off x="1080000" y="4285440"/>
            <a:ext cx="6830640" cy="394560"/>
          </a:xfrm>
          <a:prstGeom prst="rect">
            <a:avLst/>
          </a:prstGeom>
          <a:solidFill>
            <a:schemeClr val="dk2">
              <a:lumMod val="75000"/>
              <a:lumOff val="25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r>
              <a:rPr lang="en-ZA" sz="2000" b="1" u="none" strike="noStrike">
                <a:solidFill>
                  <a:schemeClr val="lt1"/>
                </a:solidFill>
                <a:effectLst/>
                <a:uFillTx/>
                <a:latin typeface="Arial"/>
                <a:ea typeface="Calibri"/>
              </a:rPr>
              <a:t>Please save your questions &amp; comments for the end</a:t>
            </a:r>
            <a:endParaRPr lang="en-ZA" sz="2000" b="0" u="none" strike="noStrike">
              <a:solidFill>
                <a:srgbClr val="FFFFFF"/>
              </a:solidFill>
              <a:effectLst/>
              <a:uFillTx/>
              <a:latin typeface="Arial"/>
            </a:endParaRPr>
          </a:p>
        </p:txBody>
      </p:sp>
      <p:pic>
        <p:nvPicPr>
          <p:cNvPr id="192" name="Picture 1"/>
          <p:cNvPicPr/>
          <p:nvPr/>
        </p:nvPicPr>
        <p:blipFill>
          <a:blip r:embed="rId2"/>
          <a:srcRect t="7850" r="69281" b="68052"/>
          <a:stretch/>
        </p:blipFill>
        <p:spPr>
          <a:xfrm>
            <a:off x="7380000" y="180000"/>
            <a:ext cx="1613520" cy="692640"/>
          </a:xfrm>
          <a:prstGeom prst="rect">
            <a:avLst/>
          </a:prstGeom>
          <a:noFill/>
          <a:ln w="0">
            <a:noFill/>
          </a:ln>
        </p:spPr>
      </p:pic>
      <p:sp>
        <p:nvSpPr>
          <p:cNvPr id="193" name="TextBox 8"/>
          <p:cNvSpPr/>
          <p:nvPr/>
        </p:nvSpPr>
        <p:spPr>
          <a:xfrm>
            <a:off x="4500000" y="873000"/>
            <a:ext cx="377964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150000"/>
              </a:lnSpc>
              <a:buClr>
                <a:srgbClr val="FFFFFF"/>
              </a:buClr>
              <a:buFont typeface="OpenSymbol"/>
              <a:buAutoNum type="arabicPeriod" startAt="7"/>
            </a:pPr>
            <a:r>
              <a:rPr lang="en-ZA" sz="1800" b="1" u="none" strike="noStrike">
                <a:solidFill>
                  <a:schemeClr val="lt1"/>
                </a:solidFill>
                <a:effectLst/>
                <a:uFillTx/>
                <a:latin typeface="Arial"/>
                <a:ea typeface="Calibri"/>
              </a:rPr>
              <a:t>How Will a CID Solve Our Problems?</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eriod" startAt="7"/>
            </a:pPr>
            <a:r>
              <a:rPr lang="en-ZA" sz="1800" b="1" u="none" strike="noStrike">
                <a:solidFill>
                  <a:schemeClr val="lt1"/>
                </a:solidFill>
                <a:effectLst/>
                <a:uFillTx/>
                <a:latin typeface="Arial"/>
                <a:ea typeface="Calibri"/>
              </a:rPr>
              <a:t>Review Of Area</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eriod" startAt="7"/>
            </a:pPr>
            <a:r>
              <a:rPr lang="en-ZA" sz="1800" b="1" u="none" strike="noStrike">
                <a:solidFill>
                  <a:schemeClr val="lt1"/>
                </a:solidFill>
                <a:effectLst/>
                <a:uFillTx/>
                <a:latin typeface="Arial"/>
                <a:ea typeface="DejaVu Sans"/>
              </a:rPr>
              <a:t>How Much Will It Cost?</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eriod" startAt="7"/>
            </a:pPr>
            <a:r>
              <a:rPr lang="en-ZA" sz="1800" b="1" u="none" strike="noStrike">
                <a:solidFill>
                  <a:schemeClr val="lt1"/>
                </a:solidFill>
                <a:effectLst/>
                <a:uFillTx/>
                <a:latin typeface="Arial"/>
                <a:ea typeface="DejaVu Sans"/>
              </a:rPr>
              <a:t>What Happens Next?</a:t>
            </a:r>
            <a:endParaRPr lang="en-ZA"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eriod" startAt="7"/>
            </a:pPr>
            <a:r>
              <a:rPr lang="en-ZA" sz="1800" b="1" u="none" strike="noStrike">
                <a:solidFill>
                  <a:schemeClr val="lt1"/>
                </a:solidFill>
                <a:effectLst/>
                <a:uFillTx/>
                <a:latin typeface="Arial"/>
                <a:ea typeface="DejaVu Sans"/>
              </a:rPr>
              <a:t>Q &amp; A</a:t>
            </a:r>
            <a:endParaRPr lang="en-ZA" sz="1800" b="0" u="none" strike="noStrike">
              <a:solidFill>
                <a:srgbClr val="FFFFFF"/>
              </a:solidFill>
              <a:effectLst/>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70" name="Rectangle 17">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71" name="Picture 30"/>
          <p:cNvPicPr/>
          <p:nvPr/>
        </p:nvPicPr>
        <p:blipFill>
          <a:blip r:embed="rId2"/>
          <a:srcRect t="7850" r="69281" b="68052"/>
          <a:stretch/>
        </p:blipFill>
        <p:spPr>
          <a:xfrm>
            <a:off x="7380000" y="180000"/>
            <a:ext cx="1613520" cy="692640"/>
          </a:xfrm>
          <a:prstGeom prst="rect">
            <a:avLst/>
          </a:prstGeom>
          <a:noFill/>
          <a:ln w="0">
            <a:noFill/>
          </a:ln>
        </p:spPr>
      </p:pic>
      <p:sp>
        <p:nvSpPr>
          <p:cNvPr id="272" name="Rectangle 271"/>
          <p:cNvSpPr/>
          <p:nvPr/>
        </p:nvSpPr>
        <p:spPr>
          <a:xfrm>
            <a:off x="540000" y="360000"/>
            <a:ext cx="6657840" cy="65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HOW MUCH WILL IT COST - Me?</a:t>
            </a:r>
            <a:endParaRPr lang="en-ZA" sz="2200" b="0" u="none" strike="noStrike">
              <a:solidFill>
                <a:srgbClr val="FFFFFF"/>
              </a:solidFill>
              <a:effectLst/>
              <a:uFillTx/>
              <a:latin typeface="Arial"/>
            </a:endParaRPr>
          </a:p>
          <a:p>
            <a:pPr algn="ctr">
              <a:lnSpc>
                <a:spcPct val="100000"/>
              </a:lnSpc>
            </a:pPr>
            <a:endParaRPr lang="en-ZA" sz="1800" b="0" u="none" strike="noStrike">
              <a:solidFill>
                <a:srgbClr val="FFFFFF"/>
              </a:solidFill>
              <a:effectLst/>
              <a:uFillTx/>
              <a:latin typeface="Arial"/>
            </a:endParaRPr>
          </a:p>
        </p:txBody>
      </p:sp>
      <p:pic>
        <p:nvPicPr>
          <p:cNvPr id="273" name="Picture 272"/>
          <p:cNvPicPr/>
          <p:nvPr/>
        </p:nvPicPr>
        <p:blipFill>
          <a:blip r:embed="rId3"/>
          <a:stretch/>
        </p:blipFill>
        <p:spPr>
          <a:xfrm>
            <a:off x="575280" y="1080000"/>
            <a:ext cx="8089560" cy="2702160"/>
          </a:xfrm>
          <a:prstGeom prst="rect">
            <a:avLst/>
          </a:prstGeom>
          <a:noFill/>
          <a:ln w="0">
            <a:noFill/>
          </a:ln>
        </p:spPr>
      </p:pic>
      <p:pic>
        <p:nvPicPr>
          <p:cNvPr id="274" name="Picture 273"/>
          <p:cNvPicPr/>
          <p:nvPr/>
        </p:nvPicPr>
        <p:blipFill>
          <a:blip r:embed="rId4"/>
          <a:stretch/>
        </p:blipFill>
        <p:spPr>
          <a:xfrm>
            <a:off x="576000" y="3978000"/>
            <a:ext cx="8089560" cy="622440"/>
          </a:xfrm>
          <a:prstGeom prst="rect">
            <a:avLst/>
          </a:prstGeom>
          <a:noFill/>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75" name="Rectangle 19">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76" name="Picture 32"/>
          <p:cNvPicPr/>
          <p:nvPr/>
        </p:nvPicPr>
        <p:blipFill>
          <a:blip r:embed="rId2"/>
          <a:srcRect t="7850" r="69281" b="68052"/>
          <a:stretch/>
        </p:blipFill>
        <p:spPr>
          <a:xfrm>
            <a:off x="7380000" y="180000"/>
            <a:ext cx="1613520" cy="692640"/>
          </a:xfrm>
          <a:prstGeom prst="rect">
            <a:avLst/>
          </a:prstGeom>
          <a:noFill/>
          <a:ln w="0">
            <a:noFill/>
          </a:ln>
        </p:spPr>
      </p:pic>
      <p:sp>
        <p:nvSpPr>
          <p:cNvPr id="277" name="Rectangle 276"/>
          <p:cNvSpPr/>
          <p:nvPr/>
        </p:nvSpPr>
        <p:spPr>
          <a:xfrm>
            <a:off x="540000" y="360000"/>
            <a:ext cx="6657840" cy="65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WHAT HAPPENS NEXT?</a:t>
            </a:r>
            <a:endParaRPr lang="en-ZA" sz="2200" b="0" u="none" strike="noStrike">
              <a:solidFill>
                <a:srgbClr val="FFFFFF"/>
              </a:solidFill>
              <a:effectLst/>
              <a:uFillTx/>
              <a:latin typeface="Arial"/>
            </a:endParaRPr>
          </a:p>
          <a:p>
            <a:pPr algn="ctr">
              <a:lnSpc>
                <a:spcPct val="100000"/>
              </a:lnSpc>
            </a:pPr>
            <a:endParaRPr lang="en-ZA" sz="1800" b="0" u="none" strike="noStrike">
              <a:solidFill>
                <a:srgbClr val="FFFFFF"/>
              </a:solidFill>
              <a:effectLst/>
              <a:uFillTx/>
              <a:latin typeface="Arial"/>
            </a:endParaRPr>
          </a:p>
        </p:txBody>
      </p:sp>
      <p:sp>
        <p:nvSpPr>
          <p:cNvPr id="278" name="Rectangle 277"/>
          <p:cNvSpPr/>
          <p:nvPr/>
        </p:nvSpPr>
        <p:spPr>
          <a:xfrm>
            <a:off x="1309680" y="1125000"/>
            <a:ext cx="665784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Further Comments on the Final Business Plan may be made until 11</a:t>
            </a:r>
            <a:r>
              <a:rPr lang="en-ZA" sz="1800" b="1" u="none" strike="noStrike" baseline="33000">
                <a:solidFill>
                  <a:srgbClr val="FFFFFF"/>
                </a:solidFill>
                <a:effectLst/>
                <a:uFillTx/>
                <a:latin typeface="Arial"/>
                <a:ea typeface="DejaVu Sans"/>
              </a:rPr>
              <a:t>th</a:t>
            </a:r>
            <a:r>
              <a:rPr lang="en-ZA" sz="1800" b="1" u="none" strike="noStrike">
                <a:solidFill>
                  <a:srgbClr val="FFFFFF"/>
                </a:solidFill>
                <a:effectLst/>
                <a:uFillTx/>
                <a:latin typeface="Arial"/>
                <a:ea typeface="DejaVu Sans"/>
              </a:rPr>
              <a:t> January 2026</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All documents available at marinasouthcid.co.za</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Email to marinasouthcid@gmail.com</a:t>
            </a:r>
            <a:r>
              <a:rPr lang="en-ZA" sz="1800" b="1" u="none" strike="noStrike">
                <a:solidFill>
                  <a:srgbClr val="FFFFFF"/>
                </a:solidFill>
                <a:effectLst/>
                <a:uFillTx/>
                <a:latin typeface="Arial"/>
                <a:ea typeface="DejaVu Sans"/>
              </a:rPr>
              <a:t>	</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Consent/Objection Process starts tonight</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City Consideration and Approval/Non-Approval </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1" u="none" strike="noStrike">
                <a:solidFill>
                  <a:srgbClr val="FFFFFF"/>
                </a:solidFill>
                <a:effectLst/>
                <a:uFillTx/>
                <a:latin typeface="Arial"/>
                <a:ea typeface="DejaVu Sans"/>
              </a:rPr>
              <a:t>if &gt; 60% vote in favour</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Outcome communicated to Community</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Possible implementation on 1st July 2026</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79" name="Rectangle 18">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80" name="Picture 31"/>
          <p:cNvPicPr/>
          <p:nvPr/>
        </p:nvPicPr>
        <p:blipFill>
          <a:blip r:embed="rId2"/>
          <a:srcRect t="7850" r="69281" b="68052"/>
          <a:stretch/>
        </p:blipFill>
        <p:spPr>
          <a:xfrm>
            <a:off x="7380000" y="180000"/>
            <a:ext cx="1613520" cy="692640"/>
          </a:xfrm>
          <a:prstGeom prst="rect">
            <a:avLst/>
          </a:prstGeom>
          <a:noFill/>
          <a:ln w="0">
            <a:noFill/>
          </a:ln>
        </p:spPr>
      </p:pic>
      <p:sp>
        <p:nvSpPr>
          <p:cNvPr id="281" name="Rectangle 280"/>
          <p:cNvSpPr/>
          <p:nvPr/>
        </p:nvSpPr>
        <p:spPr>
          <a:xfrm>
            <a:off x="540000" y="360000"/>
            <a:ext cx="6657840" cy="65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TAKE NOTE</a:t>
            </a:r>
            <a:endParaRPr lang="en-ZA" sz="2200" b="0" u="none" strike="noStrike">
              <a:solidFill>
                <a:srgbClr val="FFFFFF"/>
              </a:solidFill>
              <a:effectLst/>
              <a:uFillTx/>
              <a:latin typeface="Arial"/>
            </a:endParaRPr>
          </a:p>
          <a:p>
            <a:pPr algn="ctr">
              <a:lnSpc>
                <a:spcPct val="100000"/>
              </a:lnSpc>
            </a:pPr>
            <a:endParaRPr lang="en-ZA" sz="1800" b="0" u="none" strike="noStrike">
              <a:solidFill>
                <a:srgbClr val="FFFFFF"/>
              </a:solidFill>
              <a:effectLst/>
              <a:uFillTx/>
              <a:latin typeface="Arial"/>
            </a:endParaRPr>
          </a:p>
        </p:txBody>
      </p:sp>
      <p:sp>
        <p:nvSpPr>
          <p:cNvPr id="282" name="Rectangle 281"/>
          <p:cNvSpPr/>
          <p:nvPr/>
        </p:nvSpPr>
        <p:spPr>
          <a:xfrm>
            <a:off x="540000" y="1433520"/>
            <a:ext cx="8097840" cy="289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ZA" sz="1800" b="1" u="none" strike="noStrike">
                <a:solidFill>
                  <a:srgbClr val="FFFFFF"/>
                </a:solidFill>
                <a:effectLst/>
                <a:uFillTx/>
                <a:latin typeface="Arial"/>
                <a:ea typeface="DejaVu Sans"/>
              </a:rPr>
              <a:t>If a property owner currently receives a rebate (partial or in full) they are</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Exempted from the voting process for the establishment of a CID</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Exempted from paying the additional levy when established</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a:lnSpc>
                <a:spcPct val="100000"/>
              </a:lnSpc>
            </a:pPr>
            <a:r>
              <a:rPr lang="en-ZA" sz="1800" b="1" u="none" strike="noStrike">
                <a:solidFill>
                  <a:srgbClr val="FFFFFF"/>
                </a:solidFill>
                <a:effectLst/>
                <a:uFillTx/>
                <a:latin typeface="Arial"/>
                <a:ea typeface="DejaVu Sans"/>
              </a:rPr>
              <a:t>Application can be made for a pensioners rebate on the City website</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a:lnSpc>
                <a:spcPct val="100000"/>
              </a:lnSpc>
            </a:pPr>
            <a:r>
              <a:rPr lang="en-ZA" sz="2200" b="1" u="none" strike="noStrike">
                <a:solidFill>
                  <a:srgbClr val="FFFFFF"/>
                </a:solidFill>
                <a:effectLst/>
                <a:uFillTx/>
                <a:latin typeface="Arial"/>
                <a:ea typeface="DejaVu Sans"/>
              </a:rPr>
              <a:t>		capetown.gov.za</a:t>
            </a:r>
            <a:endParaRPr lang="en-ZA" sz="22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3" name="TextBox 1"/>
          <p:cNvSpPr/>
          <p:nvPr/>
        </p:nvSpPr>
        <p:spPr>
          <a:xfrm>
            <a:off x="1800000" y="4642560"/>
            <a:ext cx="5169960" cy="57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2400" b="1" u="none" strike="noStrike">
                <a:solidFill>
                  <a:schemeClr val="lt1"/>
                </a:solidFill>
                <a:effectLst/>
                <a:uFillTx/>
                <a:latin typeface="Calibri"/>
                <a:ea typeface="Calibri"/>
              </a:rPr>
              <a:t>www.marinasouthcid.co.za</a:t>
            </a:r>
            <a:r>
              <a:rPr lang="en-US" sz="3200" b="1" u="none" strike="noStrike">
                <a:solidFill>
                  <a:schemeClr val="lt1"/>
                </a:solidFill>
                <a:effectLst/>
                <a:uFillTx/>
                <a:latin typeface="Calibri"/>
                <a:ea typeface="Calibri"/>
              </a:rPr>
              <a:t> </a:t>
            </a:r>
            <a:endParaRPr lang="en-ZA" sz="3200" b="0" u="none" strike="noStrike">
              <a:solidFill>
                <a:srgbClr val="FFFFFF"/>
              </a:solidFill>
              <a:effectLst/>
              <a:uFillTx/>
              <a:latin typeface="Arial"/>
            </a:endParaRPr>
          </a:p>
        </p:txBody>
      </p:sp>
      <p:pic>
        <p:nvPicPr>
          <p:cNvPr id="284" name="Picture 9"/>
          <p:cNvPicPr/>
          <p:nvPr/>
        </p:nvPicPr>
        <p:blipFill>
          <a:blip r:embed="rId3"/>
          <a:stretch/>
        </p:blipFill>
        <p:spPr>
          <a:xfrm>
            <a:off x="789120" y="115560"/>
            <a:ext cx="7717680" cy="4701600"/>
          </a:xfrm>
          <a:prstGeom prst="rect">
            <a:avLst/>
          </a:prstGeom>
          <a:noFill/>
          <a:ln w="0">
            <a:noFill/>
          </a:ln>
        </p:spPr>
      </p:pic>
      <p:sp>
        <p:nvSpPr>
          <p:cNvPr id="285" name="TextBox 2"/>
          <p:cNvSpPr/>
          <p:nvPr/>
        </p:nvSpPr>
        <p:spPr>
          <a:xfrm>
            <a:off x="2728800" y="115560"/>
            <a:ext cx="6089040" cy="42480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ZA" sz="2200" b="1" u="none" strike="noStrike">
                <a:solidFill>
                  <a:schemeClr val="lt1"/>
                </a:solidFill>
                <a:effectLst/>
                <a:uFillTx/>
                <a:latin typeface="Calibri"/>
                <a:ea typeface="Calibri"/>
              </a:rPr>
              <a:t> </a:t>
            </a:r>
            <a:endParaRPr lang="en-ZA" sz="2200" b="0" u="none" strike="noStrike">
              <a:solidFill>
                <a:srgbClr val="FFFFFF"/>
              </a:solidFill>
              <a:effectLst/>
              <a:uFillTx/>
              <a:latin typeface="Arial"/>
            </a:endParaRPr>
          </a:p>
        </p:txBody>
      </p:sp>
      <p:pic>
        <p:nvPicPr>
          <p:cNvPr id="286" name="Picture 10"/>
          <p:cNvPicPr/>
          <p:nvPr/>
        </p:nvPicPr>
        <p:blipFill>
          <a:blip r:embed="rId4"/>
          <a:srcRect t="7850" r="69281" b="68052"/>
          <a:stretch/>
        </p:blipFill>
        <p:spPr>
          <a:xfrm>
            <a:off x="0" y="-11880"/>
            <a:ext cx="3035520" cy="1306080"/>
          </a:xfrm>
          <a:prstGeom prst="rect">
            <a:avLst/>
          </a:prstGeom>
          <a:noFill/>
          <a:ln w="0">
            <a:noFill/>
          </a:ln>
        </p:spPr>
      </p:pic>
      <p:sp>
        <p:nvSpPr>
          <p:cNvPr id="287" name="Rectangle 286"/>
          <p:cNvSpPr/>
          <p:nvPr/>
        </p:nvSpPr>
        <p:spPr>
          <a:xfrm>
            <a:off x="2520000" y="1060920"/>
            <a:ext cx="6117840" cy="127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400" b="1" u="none" strike="noStrike">
                <a:solidFill>
                  <a:schemeClr val="lt1"/>
                </a:solidFill>
                <a:effectLst/>
                <a:uFillTx/>
                <a:latin typeface="Arial"/>
                <a:ea typeface="Calibri"/>
              </a:rPr>
              <a:t>The floor is now open for </a:t>
            </a:r>
            <a:endParaRPr lang="en-ZA" sz="2400" b="0" u="none" strike="noStrike">
              <a:solidFill>
                <a:srgbClr val="FFFFFF"/>
              </a:solidFill>
              <a:effectLst/>
              <a:uFillTx/>
              <a:latin typeface="Arial"/>
            </a:endParaRPr>
          </a:p>
          <a:p>
            <a:pPr algn="ctr" defTabSz="914400">
              <a:lnSpc>
                <a:spcPct val="100000"/>
              </a:lnSpc>
            </a:pPr>
            <a:r>
              <a:rPr lang="en-ZA" sz="3600" b="1" u="none" strike="noStrike">
                <a:solidFill>
                  <a:schemeClr val="lt1"/>
                </a:solidFill>
                <a:effectLst/>
                <a:uFillTx/>
                <a:latin typeface="Arial"/>
                <a:ea typeface="Calibri"/>
              </a:rPr>
              <a:t>Questions and Comments</a:t>
            </a:r>
            <a:endParaRPr lang="en-ZA" sz="3600" b="0" u="none" strike="noStrike">
              <a:solidFill>
                <a:srgbClr val="FFFFFF"/>
              </a:solidFill>
              <a:effectLst/>
              <a:uFillTx/>
              <a:latin typeface="Arial"/>
            </a:endParaRPr>
          </a:p>
          <a:p>
            <a:pPr defTabSz="914400">
              <a:lnSpc>
                <a:spcPct val="100000"/>
              </a:lnSpc>
            </a:pPr>
            <a:endParaRPr lang="en-ZA" sz="1800" b="0" u="none" strike="noStrike">
              <a:solidFill>
                <a:srgbClr val="FFFFFF"/>
              </a:solidFill>
              <a:effectLst/>
              <a:uFillTx/>
              <a:latin typeface="Arial"/>
            </a:endParaRPr>
          </a:p>
        </p:txBody>
      </p:sp>
      <p:sp>
        <p:nvSpPr>
          <p:cNvPr id="288" name="Rectangle 287"/>
          <p:cNvSpPr/>
          <p:nvPr/>
        </p:nvSpPr>
        <p:spPr>
          <a:xfrm>
            <a:off x="2341080" y="6354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AFCFF"/>
                </a:solidFill>
                <a:effectLst/>
                <a:uFillTx/>
                <a:latin typeface="Arial"/>
                <a:ea typeface="DejaVu Sans"/>
              </a:rPr>
              <a:t>THANK YOU FOR YOUR ATTENTION</a:t>
            </a:r>
            <a:endParaRPr lang="en-ZA" sz="2200" b="0" u="none" strike="noStrike">
              <a:solidFill>
                <a:srgbClr val="FFFFFF"/>
              </a:solidFill>
              <a:effectLst/>
              <a:uFillTx/>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9" name="Rectangle 6">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90" name="Picture 20"/>
          <p:cNvPicPr/>
          <p:nvPr/>
        </p:nvPicPr>
        <p:blipFill>
          <a:blip r:embed="rId2"/>
          <a:srcRect t="7850" r="69281" b="68052"/>
          <a:stretch/>
        </p:blipFill>
        <p:spPr>
          <a:xfrm>
            <a:off x="7380000" y="180000"/>
            <a:ext cx="1613520" cy="692640"/>
          </a:xfrm>
          <a:prstGeom prst="rect">
            <a:avLst/>
          </a:prstGeom>
          <a:noFill/>
          <a:ln w="0">
            <a:noFill/>
          </a:ln>
        </p:spPr>
      </p:pic>
      <p:sp>
        <p:nvSpPr>
          <p:cNvPr id="291" name="Rectangle 290"/>
          <p:cNvSpPr/>
          <p:nvPr/>
        </p:nvSpPr>
        <p:spPr>
          <a:xfrm>
            <a:off x="540000" y="360000"/>
            <a:ext cx="665784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600" b="1" u="none" strike="noStrike">
                <a:solidFill>
                  <a:srgbClr val="FFFFFF"/>
                </a:solidFill>
                <a:effectLst/>
                <a:uFillTx/>
                <a:latin typeface="Arial"/>
                <a:ea typeface="DejaVu Sans"/>
              </a:rPr>
              <a:t>CLOSURE</a:t>
            </a:r>
            <a:endParaRPr lang="en-ZA" sz="2600" b="0" u="none" strike="noStrike">
              <a:solidFill>
                <a:srgbClr val="FFFFFF"/>
              </a:solidFill>
              <a:effectLst/>
              <a:uFillTx/>
              <a:latin typeface="Arial"/>
            </a:endParaRPr>
          </a:p>
          <a:p>
            <a:pPr algn="ctr">
              <a:lnSpc>
                <a:spcPct val="100000"/>
              </a:lnSpc>
            </a:pPr>
            <a:endParaRPr lang="en-ZA" sz="1800" b="0" u="none" strike="noStrike">
              <a:solidFill>
                <a:srgbClr val="FFFFFF"/>
              </a:solidFill>
              <a:effectLst/>
              <a:uFillTx/>
              <a:latin typeface="Arial"/>
            </a:endParaRPr>
          </a:p>
        </p:txBody>
      </p:sp>
      <p:sp>
        <p:nvSpPr>
          <p:cNvPr id="292" name="Rectangle 291"/>
          <p:cNvSpPr/>
          <p:nvPr/>
        </p:nvSpPr>
        <p:spPr>
          <a:xfrm>
            <a:off x="900000" y="1260000"/>
            <a:ext cx="6117840" cy="316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pPr>
            <a:endParaRPr lang="en-ZA" sz="1800" b="0" u="none" strike="noStrike">
              <a:solidFill>
                <a:srgbClr val="FFFFFF"/>
              </a:solidFill>
              <a:effectLst/>
              <a:uFillTx/>
              <a:latin typeface="Arial"/>
            </a:endParaRPr>
          </a:p>
          <a:p>
            <a:pPr algn="ctr" defTabSz="914400">
              <a:lnSpc>
                <a:spcPct val="100000"/>
              </a:lnSpc>
            </a:pPr>
            <a:r>
              <a:rPr lang="en-ZA" sz="1800" b="1" u="none" strike="noStrike">
                <a:solidFill>
                  <a:schemeClr val="lt1"/>
                </a:solidFill>
                <a:effectLst/>
                <a:uFillTx/>
                <a:latin typeface="Arial"/>
                <a:ea typeface="Calibri"/>
              </a:rPr>
              <a:t>THANK YOU FOR YOUR ATTENDANCE</a:t>
            </a:r>
            <a:endParaRPr lang="en-ZA" sz="1800" b="0" u="none" strike="noStrike">
              <a:solidFill>
                <a:srgbClr val="FFFFFF"/>
              </a:solidFill>
              <a:effectLst/>
              <a:uFillTx/>
              <a:latin typeface="Arial"/>
            </a:endParaRPr>
          </a:p>
          <a:p>
            <a:pPr algn="ctr" defTabSz="914400">
              <a:lnSpc>
                <a:spcPct val="100000"/>
              </a:lnSpc>
            </a:pPr>
            <a:endParaRPr lang="en-ZA" sz="2400" b="0" u="none" strike="noStrike">
              <a:solidFill>
                <a:srgbClr val="FFFFFF"/>
              </a:solidFill>
              <a:effectLst/>
              <a:uFillTx/>
              <a:latin typeface="Arial"/>
            </a:endParaRPr>
          </a:p>
          <a:p>
            <a:pPr algn="ctr" defTabSz="914400">
              <a:lnSpc>
                <a:spcPct val="100000"/>
              </a:lnSpc>
            </a:pPr>
            <a:r>
              <a:rPr lang="en-ZA" sz="2400" b="1" u="none" strike="noStrike">
                <a:solidFill>
                  <a:schemeClr val="lt1"/>
                </a:solidFill>
                <a:effectLst/>
                <a:uFillTx/>
                <a:latin typeface="Arial"/>
                <a:ea typeface="Calibri"/>
              </a:rPr>
              <a:t>Remember</a:t>
            </a:r>
            <a:endParaRPr lang="en-ZA" sz="2400" b="0" u="none" strike="noStrike">
              <a:solidFill>
                <a:srgbClr val="FFFFFF"/>
              </a:solidFill>
              <a:effectLst/>
              <a:uFillTx/>
              <a:latin typeface="Arial"/>
            </a:endParaRPr>
          </a:p>
          <a:p>
            <a:pPr defTabSz="914400">
              <a:lnSpc>
                <a:spcPct val="100000"/>
              </a:lnSpc>
            </a:pPr>
            <a:endParaRPr lang="en-ZA" sz="1800" b="0" u="none" strike="noStrike">
              <a:solidFill>
                <a:srgbClr val="FFFFFF"/>
              </a:solidFill>
              <a:effectLst/>
              <a:uFillTx/>
              <a:latin typeface="Arial"/>
            </a:endParaRPr>
          </a:p>
          <a:p>
            <a:pPr algn="ctr" defTabSz="914400">
              <a:lnSpc>
                <a:spcPct val="100000"/>
              </a:lnSpc>
            </a:pPr>
            <a:r>
              <a:rPr lang="en-ZA" sz="1800" b="1" u="none" strike="noStrike">
                <a:solidFill>
                  <a:schemeClr val="lt1"/>
                </a:solidFill>
                <a:effectLst/>
                <a:uFillTx/>
                <a:latin typeface="Arial"/>
                <a:ea typeface="Calibri"/>
              </a:rPr>
              <a:t>Let us have have your comments by 11</a:t>
            </a:r>
            <a:r>
              <a:rPr lang="en-ZA" sz="1800" b="1" u="none" strike="noStrike" baseline="33000">
                <a:solidFill>
                  <a:schemeClr val="lt1"/>
                </a:solidFill>
                <a:effectLst/>
                <a:uFillTx/>
                <a:latin typeface="Arial"/>
                <a:ea typeface="Calibri"/>
              </a:rPr>
              <a:t>th</a:t>
            </a:r>
            <a:r>
              <a:rPr lang="en-ZA" sz="1800" b="1" u="none" strike="noStrike">
                <a:solidFill>
                  <a:schemeClr val="lt1"/>
                </a:solidFill>
                <a:effectLst/>
                <a:uFillTx/>
                <a:latin typeface="Arial"/>
                <a:ea typeface="Calibri"/>
              </a:rPr>
              <a:t> January</a:t>
            </a:r>
            <a:endParaRPr lang="en-ZA" sz="1800" b="0" u="none" strike="noStrike">
              <a:solidFill>
                <a:srgbClr val="FFFFFF"/>
              </a:solidFill>
              <a:effectLst/>
              <a:uFillTx/>
              <a:latin typeface="Arial"/>
            </a:endParaRPr>
          </a:p>
          <a:p>
            <a:pPr algn="ctr" defTabSz="914400">
              <a:lnSpc>
                <a:spcPct val="100000"/>
              </a:lnSpc>
            </a:pPr>
            <a:endParaRPr lang="en-ZA" sz="1800" b="0" u="none" strike="noStrike">
              <a:solidFill>
                <a:srgbClr val="FFFFFF"/>
              </a:solidFill>
              <a:effectLst/>
              <a:uFillTx/>
              <a:latin typeface="Arial"/>
            </a:endParaRPr>
          </a:p>
          <a:p>
            <a:pPr marL="216000" indent="-216000" algn="ctr" defTabSz="914400">
              <a:lnSpc>
                <a:spcPct val="100000"/>
              </a:lnSpc>
              <a:spcAft>
                <a:spcPts val="799"/>
              </a:spcAft>
              <a:buClr>
                <a:srgbClr val="FFFFFF"/>
              </a:buClr>
              <a:buSzPct val="45000"/>
              <a:buFont typeface="Wingdings" charset="2"/>
              <a:buChar char=""/>
            </a:pPr>
            <a:r>
              <a:rPr lang="en-ZA" sz="1400" b="0" i="1" u="none" strike="noStrike">
                <a:solidFill>
                  <a:schemeClr val="lt1"/>
                </a:solidFill>
                <a:effectLst/>
                <a:uFillTx/>
                <a:latin typeface="Arial"/>
                <a:ea typeface="Calibri"/>
              </a:rPr>
              <a:t>Relevant documents are available on our website marinasouthcid.co.za </a:t>
            </a:r>
            <a:endParaRPr lang="en-ZA" sz="1400" b="0" u="none" strike="noStrike">
              <a:solidFill>
                <a:srgbClr val="FFFFFF"/>
              </a:solidFill>
              <a:effectLst/>
              <a:uFillTx/>
              <a:latin typeface="Arial"/>
            </a:endParaRPr>
          </a:p>
          <a:p>
            <a:pPr marL="216000" indent="-216000" algn="ctr" defTabSz="914400">
              <a:lnSpc>
                <a:spcPct val="100000"/>
              </a:lnSpc>
              <a:spcAft>
                <a:spcPts val="799"/>
              </a:spcAft>
              <a:buClr>
                <a:srgbClr val="FFFFFF"/>
              </a:buClr>
              <a:buSzPct val="45000"/>
              <a:buFont typeface="Wingdings" charset="2"/>
              <a:buChar char=""/>
            </a:pPr>
            <a:r>
              <a:rPr lang="en-ZA" sz="1400" b="0" i="1" u="none" strike="noStrike">
                <a:solidFill>
                  <a:schemeClr val="lt1"/>
                </a:solidFill>
                <a:effectLst/>
                <a:uFillTx/>
                <a:latin typeface="Arial"/>
                <a:ea typeface="Calibri"/>
              </a:rPr>
              <a:t>Email your comments to marinasouth@gmail.com</a:t>
            </a:r>
            <a:endParaRPr lang="en-ZA" sz="1400" b="0" u="none" strike="noStrike">
              <a:solidFill>
                <a:srgbClr val="FFFFFF"/>
              </a:solidFill>
              <a:effectLst/>
              <a:uFillTx/>
              <a:latin typeface="Arial"/>
            </a:endParaRPr>
          </a:p>
          <a:p>
            <a:pPr defTabSz="914400">
              <a:lnSpc>
                <a:spcPct val="100000"/>
              </a:lnSpc>
            </a:pPr>
            <a:endParaRPr lang="en-ZA" sz="1800" b="0" u="none" strike="noStrike">
              <a:solidFill>
                <a:srgbClr val="FFFFFF"/>
              </a:solidFill>
              <a:effectLst/>
              <a:uFillTx/>
              <a:latin typeface="Arial"/>
            </a:endParaRPr>
          </a:p>
          <a:p>
            <a:pPr defTabSz="914400">
              <a:lnSpc>
                <a:spcPct val="100000"/>
              </a:lnSpc>
            </a:pPr>
            <a:endParaRPr lang="en-ZA" sz="1800" b="0" u="none" strike="noStrike">
              <a:solidFill>
                <a:srgbClr val="FFFFFF"/>
              </a:solidFill>
              <a:effectLst/>
              <a:uFillTx/>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4" name="Rectangle 9">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195" name="Picture 2"/>
          <p:cNvPicPr/>
          <p:nvPr/>
        </p:nvPicPr>
        <p:blipFill>
          <a:blip r:embed="rId3"/>
          <a:srcRect t="7850" r="69281" b="68052"/>
          <a:stretch/>
        </p:blipFill>
        <p:spPr>
          <a:xfrm>
            <a:off x="7380000" y="180000"/>
            <a:ext cx="1613520" cy="692640"/>
          </a:xfrm>
          <a:prstGeom prst="rect">
            <a:avLst/>
          </a:prstGeom>
          <a:noFill/>
          <a:ln w="0">
            <a:noFill/>
          </a:ln>
        </p:spPr>
      </p:pic>
      <p:sp>
        <p:nvSpPr>
          <p:cNvPr id="196" name="Rectangle 195"/>
          <p:cNvSpPr/>
          <p:nvPr/>
        </p:nvSpPr>
        <p:spPr>
          <a:xfrm>
            <a:off x="720000" y="1357560"/>
            <a:ext cx="7635960" cy="20298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dirty="0">
                <a:solidFill>
                  <a:srgbClr val="FFFFFF"/>
                </a:solidFill>
                <a:effectLst/>
                <a:uFillTx/>
                <a:latin typeface="Arial"/>
                <a:ea typeface="Microsoft YaHei"/>
              </a:rPr>
              <a:t>It is a defined Geographically Contiguous area</a:t>
            </a:r>
            <a:endParaRPr lang="en-ZA" sz="1800" b="0" u="none" strike="noStrike" dirty="0">
              <a:solidFill>
                <a:srgbClr val="FFFFFF"/>
              </a:solidFill>
              <a:effectLst/>
              <a:uFillTx/>
              <a:latin typeface="Arial"/>
            </a:endParaRPr>
          </a:p>
          <a:p>
            <a:pPr>
              <a:lnSpc>
                <a:spcPct val="100000"/>
              </a:lnSpc>
            </a:pPr>
            <a:endParaRPr lang="en-ZA" sz="1800" b="0" u="none" strike="noStrike" dirty="0">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dirty="0">
                <a:solidFill>
                  <a:srgbClr val="FFFFFF"/>
                </a:solidFill>
                <a:effectLst/>
                <a:uFillTx/>
                <a:latin typeface="Arial"/>
                <a:ea typeface="Microsoft YaHei"/>
              </a:rPr>
              <a:t>All property owners in the area fund additional rates </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Microsoft YaHei"/>
              </a:rPr>
              <a:t>except for those who receive a rates rebate (indigent or pensioners)</a:t>
            </a:r>
            <a:endParaRPr lang="en-ZA" sz="1800" b="0" u="none" strike="noStrike" dirty="0">
              <a:solidFill>
                <a:srgbClr val="FFFFFF"/>
              </a:solidFill>
              <a:effectLst/>
              <a:uFillTx/>
              <a:latin typeface="Arial"/>
            </a:endParaRPr>
          </a:p>
          <a:p>
            <a:pPr>
              <a:lnSpc>
                <a:spcPct val="100000"/>
              </a:lnSpc>
            </a:pPr>
            <a:endParaRPr lang="en-ZA" sz="1800" b="0" u="none" strike="noStrike" dirty="0">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dirty="0">
                <a:solidFill>
                  <a:srgbClr val="FFFFFF"/>
                </a:solidFill>
                <a:effectLst/>
                <a:uFillTx/>
                <a:latin typeface="Arial"/>
                <a:ea typeface="Microsoft YaHei"/>
              </a:rPr>
              <a:t>Additional rates are used to fund </a:t>
            </a:r>
            <a:r>
              <a:rPr lang="en-ZA" b="1" dirty="0">
                <a:solidFill>
                  <a:srgbClr val="FFFFFF"/>
                </a:solidFill>
                <a:latin typeface="Arial"/>
                <a:ea typeface="Microsoft YaHei"/>
              </a:rPr>
              <a:t>supplementary</a:t>
            </a:r>
            <a:r>
              <a:rPr lang="en-ZA" sz="1800" b="1" u="none" strike="noStrike" dirty="0">
                <a:solidFill>
                  <a:srgbClr val="FFFFFF"/>
                </a:solidFill>
                <a:effectLst/>
                <a:uFillTx/>
                <a:latin typeface="Arial"/>
                <a:ea typeface="Microsoft YaHei"/>
              </a:rPr>
              <a:t> services for the CID area (according to the approved Business Plan)</a:t>
            </a:r>
            <a:endParaRPr lang="en-ZA" sz="1800" b="0" u="none" strike="noStrike" dirty="0">
              <a:solidFill>
                <a:srgbClr val="FFFFFF"/>
              </a:solidFill>
              <a:effectLst/>
              <a:uFillTx/>
              <a:latin typeface="Arial"/>
            </a:endParaRPr>
          </a:p>
        </p:txBody>
      </p:sp>
      <p:sp>
        <p:nvSpPr>
          <p:cNvPr id="197" name="Rectangle 196"/>
          <p:cNvSpPr/>
          <p:nvPr/>
        </p:nvSpPr>
        <p:spPr>
          <a:xfrm>
            <a:off x="540000" y="360000"/>
            <a:ext cx="6657840" cy="40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WHAT IS A CID?</a:t>
            </a:r>
            <a:endParaRPr lang="en-ZA" sz="2200" b="0" u="none" strike="noStrike">
              <a:solidFill>
                <a:srgbClr val="FFFFFF"/>
              </a:solidFill>
              <a:effectLst/>
              <a:uFillTx/>
              <a:latin typeface="Arial"/>
            </a:endParaRPr>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8" name="Rectangle 7">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199" name="Picture 21"/>
          <p:cNvPicPr/>
          <p:nvPr/>
        </p:nvPicPr>
        <p:blipFill>
          <a:blip r:embed="rId2"/>
          <a:srcRect t="7850" r="69281" b="68052"/>
          <a:stretch/>
        </p:blipFill>
        <p:spPr>
          <a:xfrm>
            <a:off x="7380000" y="180000"/>
            <a:ext cx="1613520" cy="692640"/>
          </a:xfrm>
          <a:prstGeom prst="rect">
            <a:avLst/>
          </a:prstGeom>
          <a:noFill/>
          <a:ln w="0">
            <a:noFill/>
          </a:ln>
        </p:spPr>
      </p:pic>
      <p:sp>
        <p:nvSpPr>
          <p:cNvPr id="200" name="Rectangle 199"/>
          <p:cNvSpPr/>
          <p:nvPr/>
        </p:nvSpPr>
        <p:spPr>
          <a:xfrm>
            <a:off x="720000" y="1260000"/>
            <a:ext cx="7635960" cy="264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It is Community Driven</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Managed by Property Owners in the area</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Property Owners define the needs and how the funds are spent</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Funding collected by the City from property owners</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City pays money over to CID monthly as per the budget</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Expenditure reports tabled at monthly Board meetings and sent to the City</a:t>
            </a:r>
            <a:endParaRPr lang="en-ZA" sz="1800" b="0" u="none" strike="noStrike">
              <a:solidFill>
                <a:srgbClr val="FFFFFF"/>
              </a:solidFill>
              <a:effectLst/>
              <a:uFillTx/>
              <a:latin typeface="Arial"/>
            </a:endParaRPr>
          </a:p>
        </p:txBody>
      </p:sp>
      <p:sp>
        <p:nvSpPr>
          <p:cNvPr id="201" name="Rectangle 200"/>
          <p:cNvSpPr/>
          <p:nvPr/>
        </p:nvSpPr>
        <p:spPr>
          <a:xfrm>
            <a:off x="540000" y="360000"/>
            <a:ext cx="6657840" cy="40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HOW DOES IT FUNCTION?</a:t>
            </a:r>
            <a:endParaRPr lang="en-ZA" sz="2200" b="0" u="none" strike="noStrike">
              <a:solidFill>
                <a:srgbClr val="FFFFFF"/>
              </a:solidFill>
              <a:effectLst/>
              <a:uFillTx/>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2" name="Rectangle 8">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03" name="Picture 22"/>
          <p:cNvPicPr/>
          <p:nvPr/>
        </p:nvPicPr>
        <p:blipFill>
          <a:blip r:embed="rId2"/>
          <a:srcRect t="7850" r="69281" b="68052"/>
          <a:stretch/>
        </p:blipFill>
        <p:spPr>
          <a:xfrm>
            <a:off x="7380000" y="180000"/>
            <a:ext cx="1613520" cy="692640"/>
          </a:xfrm>
          <a:prstGeom prst="rect">
            <a:avLst/>
          </a:prstGeom>
          <a:noFill/>
          <a:ln w="0">
            <a:noFill/>
          </a:ln>
        </p:spPr>
      </p:pic>
      <p:sp>
        <p:nvSpPr>
          <p:cNvPr id="204" name="Rectangle 203"/>
          <p:cNvSpPr/>
          <p:nvPr/>
        </p:nvSpPr>
        <p:spPr>
          <a:xfrm>
            <a:off x="720000" y="1080000"/>
            <a:ext cx="7635960" cy="228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A Geographically representative group of Property Owners within Marina South volunteered to form a Steering Committee</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Initiated the process in terms of the City By-law and Policy</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Conducted an Urban Management Survey to establish Priorities</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82 Responded</a:t>
            </a: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89% rated Public Safety &amp; Security of Highest Priority</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p:txBody>
      </p:sp>
      <p:sp>
        <p:nvSpPr>
          <p:cNvPr id="205" name="Rectangle 204"/>
          <p:cNvSpPr/>
          <p:nvPr/>
        </p:nvSpPr>
        <p:spPr>
          <a:xfrm>
            <a:off x="540000" y="360000"/>
            <a:ext cx="6657840" cy="40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HOW DID WE GET HERE?</a:t>
            </a:r>
            <a:endParaRPr lang="en-ZA" sz="2200" b="0" u="none" strike="noStrike">
              <a:solidFill>
                <a:srgbClr val="FFFFFF"/>
              </a:solidFill>
              <a:effectLst/>
              <a:uFillTx/>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6" name="Rectangle 10">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07" name="Picture 23"/>
          <p:cNvPicPr/>
          <p:nvPr/>
        </p:nvPicPr>
        <p:blipFill>
          <a:blip r:embed="rId2"/>
          <a:srcRect t="7850" r="69281" b="68052"/>
          <a:stretch/>
        </p:blipFill>
        <p:spPr>
          <a:xfrm>
            <a:off x="7380000" y="180000"/>
            <a:ext cx="1613520" cy="692640"/>
          </a:xfrm>
          <a:prstGeom prst="rect">
            <a:avLst/>
          </a:prstGeom>
          <a:noFill/>
          <a:ln w="0">
            <a:noFill/>
          </a:ln>
        </p:spPr>
      </p:pic>
      <p:sp>
        <p:nvSpPr>
          <p:cNvPr id="208" name="Rectangle 207"/>
          <p:cNvSpPr/>
          <p:nvPr/>
        </p:nvSpPr>
        <p:spPr>
          <a:xfrm>
            <a:off x="695160" y="1077840"/>
            <a:ext cx="763596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Microsoft YaHei"/>
              </a:rPr>
              <a:t>The importance of feeling safe walking in Marina South</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Microsoft YaHei"/>
              </a:rPr>
              <a:t>The importance of children to be safe as they walk/play/cycle in Marina South</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Microsoft YaHei"/>
              </a:rPr>
              <a:t>The importance of being timeously alerted to threats and incidents in Marina South</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Microsoft YaHei"/>
              </a:rPr>
              <a:t>Improve the Monitoring &amp; Detection of crime in Marina South</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Microsoft YaHei"/>
              </a:rPr>
              <a:t>Improve the overall quality of Response to Crime Incidents in Marina South</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Microsoft YaHei"/>
              </a:rPr>
              <a:t>Improve the cleanliness of our Public Areas &amp; Facilities</a:t>
            </a:r>
            <a:endParaRPr lang="en-ZA" sz="1800" b="0" u="none" strike="noStrike">
              <a:solidFill>
                <a:srgbClr val="FFFFFF"/>
              </a:solidFill>
              <a:effectLst/>
              <a:uFillTx/>
              <a:latin typeface="Arial"/>
            </a:endParaRPr>
          </a:p>
        </p:txBody>
      </p:sp>
      <p:sp>
        <p:nvSpPr>
          <p:cNvPr id="209" name="Rectangle 208"/>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WHAT DID WE LEARN?</a:t>
            </a:r>
            <a:endParaRPr lang="en-ZA" sz="2200" b="0" u="none" strike="noStrike">
              <a:solidFill>
                <a:srgbClr val="FFFFFF"/>
              </a:solidFill>
              <a:effectLst/>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0" name="Rectangle 20">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11" name="Picture 14"/>
          <p:cNvPicPr/>
          <p:nvPr/>
        </p:nvPicPr>
        <p:blipFill>
          <a:blip r:embed="rId2"/>
          <a:srcRect t="7850" r="69281" b="68052"/>
          <a:stretch/>
        </p:blipFill>
        <p:spPr>
          <a:xfrm>
            <a:off x="7380000" y="180000"/>
            <a:ext cx="1613520" cy="692640"/>
          </a:xfrm>
          <a:prstGeom prst="rect">
            <a:avLst/>
          </a:prstGeom>
          <a:noFill/>
          <a:ln w="0">
            <a:noFill/>
          </a:ln>
        </p:spPr>
      </p:pic>
      <p:sp>
        <p:nvSpPr>
          <p:cNvPr id="212" name="Rectangle 211"/>
          <p:cNvSpPr/>
          <p:nvPr/>
        </p:nvSpPr>
        <p:spPr>
          <a:xfrm>
            <a:off x="720000" y="1080000"/>
            <a:ext cx="763596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Developed a draft Business Plan under City supervision </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Held 1</a:t>
            </a:r>
            <a:r>
              <a:rPr lang="en-ZA" sz="1800" b="1" u="none" strike="noStrike" baseline="33000">
                <a:solidFill>
                  <a:srgbClr val="FFFFFF"/>
                </a:solidFill>
                <a:effectLst/>
                <a:uFillTx/>
                <a:latin typeface="Arial"/>
                <a:ea typeface="DejaVu Sans"/>
              </a:rPr>
              <a:t>st</a:t>
            </a:r>
            <a:r>
              <a:rPr lang="en-ZA" sz="1800" b="1" u="none" strike="noStrike">
                <a:solidFill>
                  <a:srgbClr val="FFFFFF"/>
                </a:solidFill>
                <a:effectLst/>
                <a:uFillTx/>
                <a:latin typeface="Arial"/>
                <a:ea typeface="DejaVu Sans"/>
              </a:rPr>
              <a:t> Public Participation Meeting on 13</a:t>
            </a:r>
            <a:r>
              <a:rPr lang="en-ZA" sz="1800" b="1" u="none" strike="noStrike" baseline="33000">
                <a:solidFill>
                  <a:srgbClr val="FFFFFF"/>
                </a:solidFill>
                <a:effectLst/>
                <a:uFillTx/>
                <a:latin typeface="Arial"/>
                <a:ea typeface="DejaVu Sans"/>
              </a:rPr>
              <a:t>th</a:t>
            </a:r>
            <a:r>
              <a:rPr lang="en-ZA" sz="1800" b="1" u="none" strike="noStrike">
                <a:solidFill>
                  <a:srgbClr val="FFFFFF"/>
                </a:solidFill>
                <a:effectLst/>
                <a:uFillTx/>
                <a:latin typeface="Arial"/>
                <a:ea typeface="DejaVu Sans"/>
              </a:rPr>
              <a:t> August</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Comment Period opened from 13 August to 14 September 2025</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Processed submissions made during the Comment Period</a:t>
            </a:r>
            <a:endParaRPr lang="en-ZA" sz="1800" b="0" u="none" strike="noStrike">
              <a:solidFill>
                <a:srgbClr val="FFFFFF"/>
              </a:solidFill>
              <a:effectLst/>
              <a:uFillTx/>
              <a:latin typeface="Arial"/>
            </a:endParaRPr>
          </a:p>
        </p:txBody>
      </p:sp>
      <p:sp>
        <p:nvSpPr>
          <p:cNvPr id="213" name="Rectangle 212"/>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WHAT HAPPENED NEXT?</a:t>
            </a:r>
            <a:endParaRPr lang="en-ZA" sz="2200" b="0" u="none" strike="noStrike">
              <a:solidFill>
                <a:srgbClr val="FFFFFF"/>
              </a:solidFill>
              <a:effectLst/>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4" name="Rectangle 5">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15" name="Picture 11"/>
          <p:cNvPicPr/>
          <p:nvPr/>
        </p:nvPicPr>
        <p:blipFill>
          <a:blip r:embed="rId2"/>
          <a:srcRect t="7850" r="69281" b="68052"/>
          <a:stretch/>
        </p:blipFill>
        <p:spPr>
          <a:xfrm>
            <a:off x="7380000" y="180000"/>
            <a:ext cx="1613520" cy="692640"/>
          </a:xfrm>
          <a:prstGeom prst="rect">
            <a:avLst/>
          </a:prstGeom>
          <a:noFill/>
          <a:ln w="0">
            <a:noFill/>
          </a:ln>
        </p:spPr>
      </p:pic>
      <p:sp>
        <p:nvSpPr>
          <p:cNvPr id="216" name="Rectangle 215"/>
          <p:cNvSpPr/>
          <p:nvPr/>
        </p:nvSpPr>
        <p:spPr>
          <a:xfrm>
            <a:off x="720000" y="1080000"/>
            <a:ext cx="7635960" cy="365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ZA" sz="1800" b="0" u="none" strike="noStrike" dirty="0">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dirty="0">
                <a:solidFill>
                  <a:srgbClr val="FFFFFF"/>
                </a:solidFill>
                <a:effectLst/>
                <a:uFillTx/>
                <a:latin typeface="Arial"/>
                <a:ea typeface="DejaVu Sans"/>
              </a:rPr>
              <a:t>Comments received from 13 people relating to -</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Boundaries (6)</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Financial Impact (5)</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Public Safety (3)</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Implementation Plan (3)</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Management (1)</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Maintenance &amp; Cleaning (1)</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Environmental Development (1)</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Social Responsibility (1)</a:t>
            </a:r>
            <a:endParaRPr lang="en-ZA" sz="1800" b="0" u="none" strike="noStrike" dirty="0">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dirty="0">
                <a:solidFill>
                  <a:srgbClr val="FFFFFF"/>
                </a:solidFill>
                <a:effectLst/>
                <a:uFillTx/>
                <a:latin typeface="Arial"/>
                <a:ea typeface="DejaVu Sans"/>
              </a:rPr>
              <a:t>Sundry others (5)</a:t>
            </a:r>
            <a:endParaRPr lang="en-ZA" sz="1800" b="0" u="none" strike="noStrike" dirty="0">
              <a:solidFill>
                <a:srgbClr val="FFFFFF"/>
              </a:solidFill>
              <a:effectLst/>
              <a:uFillTx/>
              <a:latin typeface="Arial"/>
            </a:endParaRPr>
          </a:p>
          <a:p>
            <a:pPr>
              <a:lnSpc>
                <a:spcPct val="100000"/>
              </a:lnSpc>
            </a:pPr>
            <a:endParaRPr lang="en-ZA" sz="1800" b="0" u="none" strike="noStrike" dirty="0">
              <a:solidFill>
                <a:srgbClr val="FFFFFF"/>
              </a:solidFill>
              <a:effectLst/>
              <a:uFillTx/>
              <a:latin typeface="Arial"/>
            </a:endParaRPr>
          </a:p>
          <a:p>
            <a:pPr marL="216000" indent="-216000">
              <a:lnSpc>
                <a:spcPct val="100000"/>
              </a:lnSpc>
              <a:buClr>
                <a:srgbClr val="FFFFFF"/>
              </a:buClr>
              <a:buSzPct val="45000"/>
              <a:buFont typeface="Wingdings" charset="2"/>
              <a:buChar char=""/>
            </a:pPr>
            <a:r>
              <a:rPr lang="en-ZA" sz="1800" b="1" u="none" strike="noStrike" dirty="0">
                <a:solidFill>
                  <a:srgbClr val="FFFFFF"/>
                </a:solidFill>
                <a:effectLst/>
                <a:uFillTx/>
                <a:latin typeface="Arial"/>
                <a:ea typeface="DejaVu Sans"/>
              </a:rPr>
              <a:t>Full details available in the Final Business Plan on the website</a:t>
            </a:r>
            <a:endParaRPr lang="en-ZA" sz="1800" b="0" u="none" strike="noStrike" dirty="0">
              <a:solidFill>
                <a:srgbClr val="FFFFFF"/>
              </a:solidFill>
              <a:effectLst/>
              <a:uFillTx/>
              <a:latin typeface="Arial"/>
            </a:endParaRPr>
          </a:p>
        </p:txBody>
      </p:sp>
      <p:sp>
        <p:nvSpPr>
          <p:cNvPr id="217" name="Rectangle 216"/>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COMMENTS RECEIVED</a:t>
            </a:r>
            <a:endParaRPr lang="en-ZA" sz="2200" b="0" u="none" strike="noStrike">
              <a:solidFill>
                <a:srgbClr val="FFFFFF"/>
              </a:solidFill>
              <a:effectLst/>
              <a:uFillTx/>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8" name="Rectangle 11">
            <a:extLst>
              <a:ext uri="{C183D7F6-B498-43B3-948B-1728B52AA6E4}">
                <adec:decorative xmlns:adec="http://schemas.microsoft.com/office/drawing/2017/decorative" val="1"/>
              </a:ext>
            </a:extLst>
          </p:cNvPr>
          <p:cNvSpPr/>
          <p:nvPr/>
        </p:nvSpPr>
        <p:spPr>
          <a:xfrm>
            <a:off x="1080" y="360"/>
            <a:ext cx="9131760" cy="513396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pic>
        <p:nvPicPr>
          <p:cNvPr id="219" name="Picture 12"/>
          <p:cNvPicPr/>
          <p:nvPr/>
        </p:nvPicPr>
        <p:blipFill>
          <a:blip r:embed="rId2"/>
          <a:srcRect t="7850" r="69281" b="68052"/>
          <a:stretch/>
        </p:blipFill>
        <p:spPr>
          <a:xfrm>
            <a:off x="7380000" y="180000"/>
            <a:ext cx="1613520" cy="692640"/>
          </a:xfrm>
          <a:prstGeom prst="rect">
            <a:avLst/>
          </a:prstGeom>
          <a:noFill/>
          <a:ln w="0">
            <a:noFill/>
          </a:ln>
        </p:spPr>
      </p:pic>
      <p:sp>
        <p:nvSpPr>
          <p:cNvPr id="220" name="Rectangle 219"/>
          <p:cNvSpPr/>
          <p:nvPr/>
        </p:nvSpPr>
        <p:spPr>
          <a:xfrm>
            <a:off x="720000" y="1080000"/>
            <a:ext cx="763596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FFFFFF"/>
              </a:buClr>
              <a:buSzPct val="45000"/>
              <a:buFont typeface="Wingdings" charset="2"/>
              <a:buChar char=""/>
            </a:pPr>
            <a:r>
              <a:rPr lang="en-ZA" sz="1800" b="1" u="none" strike="noStrike">
                <a:solidFill>
                  <a:srgbClr val="FFFFFF"/>
                </a:solidFill>
                <a:effectLst/>
                <a:uFillTx/>
                <a:latin typeface="Arial"/>
                <a:ea typeface="DejaVu Sans"/>
              </a:rPr>
              <a:t>Boundaries remain the same with a change to the Business Plan</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The proposed boundaries of the CID match the current camera coverage of the Marina South area and is currently funded by voluntary contributions which indicates support for Safety initiatives. This is not the case for properties on the East side of Eastlake Drive, which could hamper efforts to create Marina South CID</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The plan now includes an increased monitoring of cameras and response to suspicious incidents in the public areas</a:t>
            </a:r>
            <a:endParaRPr lang="en-ZA" sz="1800" b="0" u="none" strike="noStrike">
              <a:solidFill>
                <a:srgbClr val="FFFFFF"/>
              </a:solidFill>
              <a:effectLst/>
              <a:uFillTx/>
              <a:latin typeface="Arial"/>
            </a:endParaRPr>
          </a:p>
          <a:p>
            <a:pPr>
              <a:lnSpc>
                <a:spcPct val="100000"/>
              </a:lnSpc>
            </a:pPr>
            <a:endParaRPr lang="en-ZA" sz="1800" b="0" u="none" strike="noStrike">
              <a:solidFill>
                <a:srgbClr val="FFFFFF"/>
              </a:solidFill>
              <a:effectLst/>
              <a:uFillTx/>
              <a:latin typeface="Arial"/>
            </a:endParaRPr>
          </a:p>
          <a:p>
            <a:pPr marL="432000" lvl="1" indent="-216000">
              <a:lnSpc>
                <a:spcPct val="100000"/>
              </a:lnSpc>
              <a:buClr>
                <a:srgbClr val="FFFFFF"/>
              </a:buClr>
              <a:buSzPct val="45000"/>
              <a:buFont typeface="OpenSymbol"/>
              <a:buChar char="►"/>
            </a:pPr>
            <a:r>
              <a:rPr lang="en-ZA" sz="1800" b="0" u="none" strike="noStrike">
                <a:solidFill>
                  <a:srgbClr val="FFFFFF"/>
                </a:solidFill>
                <a:effectLst/>
                <a:uFillTx/>
                <a:latin typeface="Arial"/>
                <a:ea typeface="DejaVu Sans"/>
              </a:rPr>
              <a:t>A comprehensive review of the location of cameras to ensure increased and equitable camera coverage for the properties within the CID boundaries</a:t>
            </a:r>
            <a:endParaRPr lang="en-ZA" sz="1800" b="0" u="none" strike="noStrike">
              <a:solidFill>
                <a:srgbClr val="FFFFFF"/>
              </a:solidFill>
              <a:effectLst/>
              <a:uFillTx/>
              <a:latin typeface="Arial"/>
            </a:endParaRPr>
          </a:p>
        </p:txBody>
      </p:sp>
      <p:sp>
        <p:nvSpPr>
          <p:cNvPr id="221" name="Rectangle 220"/>
          <p:cNvSpPr/>
          <p:nvPr/>
        </p:nvSpPr>
        <p:spPr>
          <a:xfrm>
            <a:off x="540000" y="360000"/>
            <a:ext cx="66578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r>
              <a:rPr lang="en-ZA" sz="2200" b="1" u="none" strike="noStrike">
                <a:solidFill>
                  <a:srgbClr val="FFFFFF"/>
                </a:solidFill>
                <a:effectLst/>
                <a:uFillTx/>
                <a:latin typeface="Arial"/>
                <a:ea typeface="DejaVu Sans"/>
              </a:rPr>
              <a:t>RESPONSES TO COMMENTS</a:t>
            </a:r>
            <a:endParaRPr lang="en-ZA" sz="2200" b="0" u="none" strike="noStrike">
              <a:solidFill>
                <a:srgbClr val="FFFFFF"/>
              </a:solidFill>
              <a:effectLst/>
              <a:uFillTx/>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D8D238458F9D489CC1F63D06D16BC4" ma:contentTypeVersion="1" ma:contentTypeDescription="Create a new document." ma:contentTypeScope="" ma:versionID="e1dddd8fb1dc5c851aaf26cd9f6ed42a">
  <xsd:schema xmlns:xsd="http://www.w3.org/2001/XMLSchema" xmlns:xs="http://www.w3.org/2001/XMLSchema" xmlns:p="http://schemas.microsoft.com/office/2006/metadata/properties" xmlns:ns2="d8b4e028-5ef3-457e-96d3-c71f62c642ca" targetNamespace="http://schemas.microsoft.com/office/2006/metadata/properties" ma:root="true" ma:fieldsID="1ac45a06bda373fdbd17e2c6e0d9386a" ns2:_="">
    <xsd:import namespace="d8b4e028-5ef3-457e-96d3-c71f62c642c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4e028-5ef3-457e-96d3-c71f62c642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F1D416-E026-4376-A13F-01C5D51BD948}">
  <ds:schemaRefs>
    <ds:schemaRef ds:uri="http://schemas.microsoft.com/sharepoint/v3/contenttype/forms"/>
  </ds:schemaRefs>
</ds:datastoreItem>
</file>

<file path=customXml/itemProps2.xml><?xml version="1.0" encoding="utf-8"?>
<ds:datastoreItem xmlns:ds="http://schemas.openxmlformats.org/officeDocument/2006/customXml" ds:itemID="{AF631ECA-B1C9-4A99-86B5-D2D9183557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4e028-5ef3-457e-96d3-c71f62c64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DFABF9-7B78-46A6-B81F-9E5AA3FF896E}">
  <ds:schemaRefs>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purl.org/dc/dcmitype/"/>
    <ds:schemaRef ds:uri="http://schemas.openxmlformats.org/package/2006/metadata/core-properties"/>
    <ds:schemaRef ds:uri="d8b4e028-5ef3-457e-96d3-c71f62c642c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18688</TotalTime>
  <Words>1183</Words>
  <Application>Microsoft Office PowerPoint</Application>
  <PresentationFormat>On-screen Show (16:9)</PresentationFormat>
  <Paragraphs>212</Paragraphs>
  <Slides>24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Aptos</vt:lpstr>
      <vt:lpstr>Arial</vt:lpstr>
      <vt:lpstr>Calibri</vt:lpstr>
      <vt:lpstr>OpenSymbol</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Ulf Martz</dc:creator>
  <dc:description/>
  <cp:lastModifiedBy>Marsha Van der Poel</cp:lastModifiedBy>
  <cp:revision>174</cp:revision>
  <dcterms:created xsi:type="dcterms:W3CDTF">2024-08-29T10:28:58Z</dcterms:created>
  <dcterms:modified xsi:type="dcterms:W3CDTF">2025-11-28T07:52:46Z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5</vt:r8>
  </property>
  <property fmtid="{D5CDD505-2E9C-101B-9397-08002B2CF9AE}" pid="3" name="PresentationFormat">
    <vt:lpwstr>Widescreen</vt:lpwstr>
  </property>
  <property fmtid="{D5CDD505-2E9C-101B-9397-08002B2CF9AE}" pid="4" name="Slides">
    <vt:r8>21</vt:r8>
  </property>
  <property fmtid="{D5CDD505-2E9C-101B-9397-08002B2CF9AE}" pid="5" name="ContentTypeId">
    <vt:lpwstr>0x01010031D8D238458F9D489CC1F63D06D16BC4</vt:lpwstr>
  </property>
</Properties>
</file>